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media/image25.jpg" ContentType="image/png"/>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74" r:id="rId5"/>
    <p:sldId id="600" r:id="rId6"/>
    <p:sldId id="579" r:id="rId7"/>
    <p:sldId id="547" r:id="rId8"/>
    <p:sldId id="416" r:id="rId9"/>
    <p:sldId id="550" r:id="rId10"/>
    <p:sldId id="594" r:id="rId11"/>
    <p:sldId id="589" r:id="rId12"/>
    <p:sldId id="590" r:id="rId13"/>
    <p:sldId id="591" r:id="rId14"/>
    <p:sldId id="592" r:id="rId15"/>
    <p:sldId id="580" r:id="rId16"/>
    <p:sldId id="601" r:id="rId17"/>
    <p:sldId id="595" r:id="rId18"/>
    <p:sldId id="593" r:id="rId19"/>
    <p:sldId id="596" r:id="rId20"/>
    <p:sldId id="597" r:id="rId21"/>
    <p:sldId id="598" r:id="rId22"/>
    <p:sldId id="599" r:id="rId23"/>
    <p:sldId id="583" r:id="rId24"/>
    <p:sldId id="582" r:id="rId25"/>
    <p:sldId id="586" r:id="rId26"/>
    <p:sldId id="604" r:id="rId27"/>
    <p:sldId id="456" r:id="rId28"/>
    <p:sldId id="585" r:id="rId29"/>
    <p:sldId id="466" r:id="rId30"/>
    <p:sldId id="275" r:id="rId31"/>
    <p:sldId id="458" r:id="rId32"/>
    <p:sldId id="257" r:id="rId33"/>
    <p:sldId id="602" r:id="rId34"/>
    <p:sldId id="259" r:id="rId35"/>
    <p:sldId id="399" r:id="rId36"/>
    <p:sldId id="603" r:id="rId37"/>
    <p:sldId id="548" r:id="rId38"/>
    <p:sldId id="536" r:id="rId39"/>
    <p:sldId id="587" r:id="rId40"/>
    <p:sldId id="270" r:id="rId41"/>
    <p:sldId id="276" r:id="rId42"/>
  </p:sldIdLst>
  <p:sldSz cx="12192000" cy="6858000"/>
  <p:notesSz cx="6858000" cy="2190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lannah Vila" initials="AV [2]" lastIdx="13" clrIdx="6">
    <p:extLst>
      <p:ext uri="{19B8F6BF-5375-455C-9EA6-DF929625EA0E}">
        <p15:presenceInfo xmlns:p15="http://schemas.microsoft.com/office/powerpoint/2012/main" userId="S::avila@campusmentalhealth.ca::fa65c1e2-71b7-4693-b191-148d8a1e1ec2" providerId="AD"/>
      </p:ext>
    </p:extLst>
  </p:cmAuthor>
  <p:cmAuthor id="1" name="Marija Padjen - CICMH" initials="MP-C" lastIdx="1" clrIdx="0">
    <p:extLst>
      <p:ext uri="{19B8F6BF-5375-455C-9EA6-DF929625EA0E}">
        <p15:presenceInfo xmlns:p15="http://schemas.microsoft.com/office/powerpoint/2012/main" userId="Marija Padjen - CICMH" providerId="None"/>
      </p:ext>
    </p:extLst>
  </p:cmAuthor>
  <p:cmAuthor id="2" name="Marija Padjen - CICMH" initials="MP-C [2]" lastIdx="10" clrIdx="1">
    <p:extLst>
      <p:ext uri="{19B8F6BF-5375-455C-9EA6-DF929625EA0E}">
        <p15:presenceInfo xmlns:p15="http://schemas.microsoft.com/office/powerpoint/2012/main" userId="S::mpadjen@CampusMentalHealth.ca::59242fd1-a83d-4492-87da-328f89fd9730" providerId="AD"/>
      </p:ext>
    </p:extLst>
  </p:cmAuthor>
  <p:cmAuthor id="3" name="Alannah Vila" initials="AV" lastIdx="37" clrIdx="2">
    <p:extLst>
      <p:ext uri="{19B8F6BF-5375-455C-9EA6-DF929625EA0E}">
        <p15:presenceInfo xmlns:p15="http://schemas.microsoft.com/office/powerpoint/2012/main" userId="S-1-12-1-4200972770-1184068023-2366935473-3256753802" providerId="AD"/>
      </p:ext>
    </p:extLst>
  </p:cmAuthor>
  <p:cmAuthor id="4" name="Michelle DeIrish" initials="MD" lastIdx="12" clrIdx="3">
    <p:extLst>
      <p:ext uri="{19B8F6BF-5375-455C-9EA6-DF929625EA0E}">
        <p15:presenceInfo xmlns:p15="http://schemas.microsoft.com/office/powerpoint/2012/main" userId="Michelle DeIrish" providerId="None"/>
      </p:ext>
    </p:extLst>
  </p:cmAuthor>
  <p:cmAuthor id="5" name="April MacInnes" initials="AM" lastIdx="20" clrIdx="4">
    <p:extLst>
      <p:ext uri="{19B8F6BF-5375-455C-9EA6-DF929625EA0E}">
        <p15:presenceInfo xmlns:p15="http://schemas.microsoft.com/office/powerpoint/2012/main" userId="S-1-5-21-2813603915-1497959577-1015717311-365872" providerId="AD"/>
      </p:ext>
    </p:extLst>
  </p:cmAuthor>
  <p:cmAuthor id="6" name="Cecilia Amoakohene" initials="CA" lastIdx="34" clrIdx="5">
    <p:extLst>
      <p:ext uri="{19B8F6BF-5375-455C-9EA6-DF929625EA0E}">
        <p15:presenceInfo xmlns:p15="http://schemas.microsoft.com/office/powerpoint/2012/main" userId="S::camoakohene@campusmentalhealth.ca::d3721aca-9373-475f-adf7-2765918f8c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279ACD"/>
    <a:srgbClr val="21B865"/>
    <a:srgbClr val="3D5784"/>
    <a:srgbClr val="2A2F5A"/>
    <a:srgbClr val="5386B4"/>
    <a:srgbClr val="E3D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CC59F-7041-B000-EEB6-50E134A6784F}" v="1" dt="2021-05-07T16:08:44.433"/>
    <p1510:client id="{2DFCB21B-BFA6-D2B4-C689-2F037E636ADE}" v="9" dt="2021-05-11T19:08:37.998"/>
    <p1510:client id="{3EA4C59F-30FD-C000-2B56-55ADB4830CF6}" v="3" dt="2021-05-07T18:32:28.837"/>
    <p1510:client id="{7D86C69F-D0C8-B000-E7D2-73C1ABDB3A11}" v="2" dt="2021-05-10T12:25:28.253"/>
    <p1510:client id="{A7F0C0FA-7D56-B948-BE02-B7C229FAEB31}" v="3945" dt="2021-05-07T19:17:54.129"/>
    <p1510:client id="{C19BC59F-F0E7-C000-1EF1-6AE2A08324C7}" v="2" dt="2021-05-07T16:02:16.737"/>
    <p1510:client id="{D37496A9-922F-A34A-50EE-093284C77E77}" v="3" dt="2021-05-07T16:03:43.807"/>
    <p1510:client id="{DBA2C59F-C0E7-C000-240A-33FC53718AFC}" v="3" dt="2021-05-07T18:08:07.970"/>
    <p1510:client id="{F687C69F-20E1-C000-240A-3D3EBE58AA0A}" v="85" dt="2021-05-10T12:50:45.5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slide" Target="slides/slide35.xml" Id="rId39" /><Relationship Type="http://schemas.openxmlformats.org/officeDocument/2006/relationships/slide" Target="slides/slide17.xml" Id="rId21" /><Relationship Type="http://schemas.openxmlformats.org/officeDocument/2006/relationships/slide" Target="slides/slide30.xml" Id="rId34" /><Relationship Type="http://schemas.openxmlformats.org/officeDocument/2006/relationships/slide" Target="slides/slide38.xml" Id="rId42" /><Relationship Type="http://schemas.openxmlformats.org/officeDocument/2006/relationships/viewProps" Target="viewProps.xml" Id="rId47" /><Relationship Type="http://schemas.openxmlformats.org/officeDocument/2006/relationships/slide" Target="slides/slide3.xml" Id="rId7"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25.xml" Id="rId29"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slide" Target="slides/slide33.xml" Id="rId37" /><Relationship Type="http://schemas.openxmlformats.org/officeDocument/2006/relationships/slide" Target="slides/slide36.xml" Id="rId40" /><Relationship Type="http://schemas.openxmlformats.org/officeDocument/2006/relationships/commentAuthors" Target="commentAuthors.xml" Id="rId45"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32.xml" Id="rId36" /><Relationship Type="http://schemas.openxmlformats.org/officeDocument/2006/relationships/tableStyles" Target="tableStyles.xml" Id="rId49"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 Target="slides/slide27.xml" Id="rId31" /><Relationship Type="http://schemas.openxmlformats.org/officeDocument/2006/relationships/handoutMaster" Target="handoutMasters/handoutMaster1.xml" Id="rId44"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slide" Target="slides/slide31.xml" Id="rId35" /><Relationship Type="http://schemas.openxmlformats.org/officeDocument/2006/relationships/notesMaster" Target="notesMasters/notesMaster1.xml" Id="rId43" /><Relationship Type="http://schemas.openxmlformats.org/officeDocument/2006/relationships/theme" Target="theme/theme1.xml" Id="rId48" /><Relationship Type="http://schemas.openxmlformats.org/officeDocument/2006/relationships/slide" Target="slides/slide4.xml" Id="rId8" /><Relationship Type="http://schemas.microsoft.com/office/2015/10/relationships/revisionInfo" Target="revisionInfo.xml" Id="rId51" /><Relationship Type="http://schemas.openxmlformats.org/officeDocument/2006/relationships/customXml" Target="../customXml/item3.xml" Id="rId3"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slide" Target="slides/slide34.xml" Id="rId38" /><Relationship Type="http://schemas.openxmlformats.org/officeDocument/2006/relationships/presProps" Target="presProps.xml" Id="rId46" /><Relationship Type="http://schemas.openxmlformats.org/officeDocument/2006/relationships/slide" Target="slides/slide16.xml" Id="rId20" /><Relationship Type="http://schemas.openxmlformats.org/officeDocument/2006/relationships/slide" Target="slides/slide37.xml" Id="rId41" /><Relationship Type="http://schemas.openxmlformats.org/officeDocument/2006/relationships/customXml" Target="../customXml/item1.xml" Id="rId1" /><Relationship Type="http://schemas.openxmlformats.org/officeDocument/2006/relationships/slide" Target="slides/slide2.xml" Id="rId6"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3E94A-8A9E-4976-9365-F380CE2BB80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5C863C1C-A6AD-481F-9461-E8EA0E488F47}">
      <dgm:prSet phldrT="[Text]" custT="1"/>
      <dgm:spPr>
        <a:solidFill>
          <a:srgbClr val="279ACD"/>
        </a:solidFill>
      </dgm:spPr>
      <dgm:t>
        <a:bodyPr/>
        <a:lstStyle/>
        <a:p>
          <a:pPr>
            <a:lnSpc>
              <a:spcPct val="100000"/>
            </a:lnSpc>
            <a:spcAft>
              <a:spcPts val="0"/>
            </a:spcAft>
          </a:pPr>
          <a:r>
            <a:rPr lang="en-CA" sz="4400"/>
            <a:t>Physical</a:t>
          </a:r>
        </a:p>
        <a:p>
          <a:pPr>
            <a:lnSpc>
              <a:spcPct val="100000"/>
            </a:lnSpc>
            <a:spcAft>
              <a:spcPts val="0"/>
            </a:spcAft>
          </a:pPr>
          <a:r>
            <a:rPr lang="en-US" sz="4400"/>
            <a:t>Indicators</a:t>
          </a:r>
          <a:endParaRPr lang="en-CA" sz="4400"/>
        </a:p>
      </dgm:t>
    </dgm:pt>
    <dgm:pt modelId="{A1725690-7433-4C4C-ACD2-DA64F33C0127}" type="parTrans" cxnId="{6E7BABBD-F9E7-4AF3-8384-B17ADB61FC31}">
      <dgm:prSet/>
      <dgm:spPr/>
      <dgm:t>
        <a:bodyPr/>
        <a:lstStyle/>
        <a:p>
          <a:endParaRPr lang="en-CA"/>
        </a:p>
      </dgm:t>
    </dgm:pt>
    <dgm:pt modelId="{04C34DC1-A2E5-4B5E-8334-C347542265F9}" type="sibTrans" cxnId="{6E7BABBD-F9E7-4AF3-8384-B17ADB61FC31}">
      <dgm:prSet/>
      <dgm:spPr/>
      <dgm:t>
        <a:bodyPr/>
        <a:lstStyle/>
        <a:p>
          <a:endParaRPr lang="en-CA"/>
        </a:p>
      </dgm:t>
    </dgm:pt>
    <dgm:pt modelId="{3B02FDE9-6045-4193-BD21-91320ABF8884}">
      <dgm:prSet phldrT="[Text]" custT="1"/>
      <dgm:spPr>
        <a:solidFill>
          <a:srgbClr val="279ACD">
            <a:alpha val="20000"/>
          </a:srgbClr>
        </a:solidFill>
      </dgm:spPr>
      <dgm:t>
        <a:bodyPr/>
        <a:lstStyle/>
        <a:p>
          <a:pPr>
            <a:buFont typeface="Arial" panose="020B0604020202020204" pitchFamily="34" charset="0"/>
            <a:buChar char="•"/>
          </a:pPr>
          <a:r>
            <a:rPr lang="en-CA" sz="3000"/>
            <a:t>Deterioration in physical appearance or personal hygiene</a:t>
          </a:r>
        </a:p>
      </dgm:t>
    </dgm:pt>
    <dgm:pt modelId="{EFBA654E-9A5E-44A3-834C-AC8C3C843B68}" type="sibTrans" cxnId="{B525378F-62F9-48C1-ADDC-1FF13B0FD6F3}">
      <dgm:prSet/>
      <dgm:spPr/>
      <dgm:t>
        <a:bodyPr/>
        <a:lstStyle/>
        <a:p>
          <a:endParaRPr lang="en-CA"/>
        </a:p>
      </dgm:t>
    </dgm:pt>
    <dgm:pt modelId="{B5F08F8D-33F5-4788-96FC-5F5CC1FDB6B9}" type="parTrans" cxnId="{B525378F-62F9-48C1-ADDC-1FF13B0FD6F3}">
      <dgm:prSet/>
      <dgm:spPr/>
      <dgm:t>
        <a:bodyPr/>
        <a:lstStyle/>
        <a:p>
          <a:endParaRPr lang="en-CA"/>
        </a:p>
      </dgm:t>
    </dgm:pt>
    <dgm:pt modelId="{7E45221D-2A93-4C6C-9360-C5C38C94C827}">
      <dgm:prSet custT="1"/>
      <dgm:spPr>
        <a:solidFill>
          <a:srgbClr val="279ACD">
            <a:alpha val="20000"/>
          </a:srgbClr>
        </a:solidFill>
      </dgm:spPr>
      <dgm:t>
        <a:bodyPr/>
        <a:lstStyle/>
        <a:p>
          <a:pPr>
            <a:buFont typeface="Arial" panose="020B0604020202020204" pitchFamily="34" charset="0"/>
            <a:buChar char="•"/>
          </a:pPr>
          <a:r>
            <a:rPr lang="en-CA" sz="3000"/>
            <a:t>Excessive fatigue, exhaustion; falling asleep in class repeatedly</a:t>
          </a:r>
        </a:p>
      </dgm:t>
    </dgm:pt>
    <dgm:pt modelId="{E3FD6022-AA0C-4AC2-92FD-FE05F067FB82}" type="sibTrans" cxnId="{EB0278DE-8DCF-4031-9941-1066994E8A16}">
      <dgm:prSet/>
      <dgm:spPr/>
      <dgm:t>
        <a:bodyPr/>
        <a:lstStyle/>
        <a:p>
          <a:endParaRPr lang="en-CA"/>
        </a:p>
      </dgm:t>
    </dgm:pt>
    <dgm:pt modelId="{02D2EC3C-80D9-449D-89CC-4A5FCC55D3D8}" type="parTrans" cxnId="{EB0278DE-8DCF-4031-9941-1066994E8A16}">
      <dgm:prSet/>
      <dgm:spPr/>
      <dgm:t>
        <a:bodyPr/>
        <a:lstStyle/>
        <a:p>
          <a:endParaRPr lang="en-CA"/>
        </a:p>
      </dgm:t>
    </dgm:pt>
    <dgm:pt modelId="{868A8B15-E1B7-412E-B4FA-46CA35FAEEAF}">
      <dgm:prSet custT="1"/>
      <dgm:spPr>
        <a:solidFill>
          <a:srgbClr val="279ACD">
            <a:alpha val="20000"/>
          </a:srgbClr>
        </a:solidFill>
      </dgm:spPr>
      <dgm:t>
        <a:bodyPr/>
        <a:lstStyle/>
        <a:p>
          <a:pPr>
            <a:buFont typeface="Arial" panose="020B0604020202020204" pitchFamily="34" charset="0"/>
            <a:buChar char="•"/>
          </a:pPr>
          <a:r>
            <a:rPr lang="en-CA" sz="3000"/>
            <a:t>Visible changes in weight, statements about changes in appetite or sleep</a:t>
          </a:r>
        </a:p>
      </dgm:t>
    </dgm:pt>
    <dgm:pt modelId="{69CAF766-025E-4973-8BF1-50AD820F6162}" type="sibTrans" cxnId="{F0363500-A9E0-4F15-B5E6-6B928A1ADA8F}">
      <dgm:prSet/>
      <dgm:spPr/>
      <dgm:t>
        <a:bodyPr/>
        <a:lstStyle/>
        <a:p>
          <a:endParaRPr lang="en-CA"/>
        </a:p>
      </dgm:t>
    </dgm:pt>
    <dgm:pt modelId="{BFA19B17-B9CC-4537-A56C-45FC376DA486}" type="parTrans" cxnId="{F0363500-A9E0-4F15-B5E6-6B928A1ADA8F}">
      <dgm:prSet/>
      <dgm:spPr/>
      <dgm:t>
        <a:bodyPr/>
        <a:lstStyle/>
        <a:p>
          <a:endParaRPr lang="en-CA"/>
        </a:p>
      </dgm:t>
    </dgm:pt>
    <dgm:pt modelId="{73E92C1D-145E-4F67-B699-22E4D0BD9C4D}" type="pres">
      <dgm:prSet presAssocID="{9F13E94A-8A9E-4976-9365-F380CE2BB800}" presName="Name0" presStyleCnt="0">
        <dgm:presLayoutVars>
          <dgm:dir/>
          <dgm:animLvl val="lvl"/>
          <dgm:resizeHandles val="exact"/>
        </dgm:presLayoutVars>
      </dgm:prSet>
      <dgm:spPr/>
    </dgm:pt>
    <dgm:pt modelId="{BDBAA482-DE47-4624-8A73-1D65F30F8D67}" type="pres">
      <dgm:prSet presAssocID="{5C863C1C-A6AD-481F-9461-E8EA0E488F47}" presName="linNode" presStyleCnt="0"/>
      <dgm:spPr/>
    </dgm:pt>
    <dgm:pt modelId="{DEBBE0E8-3713-4176-A5D2-E97AA4E515E7}" type="pres">
      <dgm:prSet presAssocID="{5C863C1C-A6AD-481F-9461-E8EA0E488F47}" presName="parentText" presStyleLbl="node1" presStyleIdx="0" presStyleCnt="1" custLinFactNeighborX="-18454" custLinFactNeighborY="-7629">
        <dgm:presLayoutVars>
          <dgm:chMax val="1"/>
          <dgm:bulletEnabled val="1"/>
        </dgm:presLayoutVars>
      </dgm:prSet>
      <dgm:spPr/>
    </dgm:pt>
    <dgm:pt modelId="{7F5EA589-3117-48AF-829C-1375C5A6D501}" type="pres">
      <dgm:prSet presAssocID="{5C863C1C-A6AD-481F-9461-E8EA0E488F47}" presName="descendantText" presStyleLbl="alignAccFollowNode1" presStyleIdx="0" presStyleCnt="1" custScaleX="109356" custLinFactNeighborX="515">
        <dgm:presLayoutVars>
          <dgm:bulletEnabled val="1"/>
        </dgm:presLayoutVars>
      </dgm:prSet>
      <dgm:spPr/>
    </dgm:pt>
  </dgm:ptLst>
  <dgm:cxnLst>
    <dgm:cxn modelId="{F0363500-A9E0-4F15-B5E6-6B928A1ADA8F}" srcId="{5C863C1C-A6AD-481F-9461-E8EA0E488F47}" destId="{868A8B15-E1B7-412E-B4FA-46CA35FAEEAF}" srcOrd="2" destOrd="0" parTransId="{BFA19B17-B9CC-4537-A56C-45FC376DA486}" sibTransId="{69CAF766-025E-4973-8BF1-50AD820F6162}"/>
    <dgm:cxn modelId="{C5A56C06-9385-4707-A095-AE4DB853D8E6}" type="presOf" srcId="{3B02FDE9-6045-4193-BD21-91320ABF8884}" destId="{7F5EA589-3117-48AF-829C-1375C5A6D501}" srcOrd="0" destOrd="0" presId="urn:microsoft.com/office/officeart/2005/8/layout/vList5"/>
    <dgm:cxn modelId="{2AAE942A-2C93-4493-B517-67D16889E397}" type="presOf" srcId="{9F13E94A-8A9E-4976-9365-F380CE2BB800}" destId="{73E92C1D-145E-4F67-B699-22E4D0BD9C4D}" srcOrd="0" destOrd="0" presId="urn:microsoft.com/office/officeart/2005/8/layout/vList5"/>
    <dgm:cxn modelId="{B525378F-62F9-48C1-ADDC-1FF13B0FD6F3}" srcId="{5C863C1C-A6AD-481F-9461-E8EA0E488F47}" destId="{3B02FDE9-6045-4193-BD21-91320ABF8884}" srcOrd="0" destOrd="0" parTransId="{B5F08F8D-33F5-4788-96FC-5F5CC1FDB6B9}" sibTransId="{EFBA654E-9A5E-44A3-834C-AC8C3C843B68}"/>
    <dgm:cxn modelId="{8D723A92-1340-4757-89F8-D60C88C4BF5D}" type="presOf" srcId="{7E45221D-2A93-4C6C-9360-C5C38C94C827}" destId="{7F5EA589-3117-48AF-829C-1375C5A6D501}" srcOrd="0" destOrd="1" presId="urn:microsoft.com/office/officeart/2005/8/layout/vList5"/>
    <dgm:cxn modelId="{6E7BABBD-F9E7-4AF3-8384-B17ADB61FC31}" srcId="{9F13E94A-8A9E-4976-9365-F380CE2BB800}" destId="{5C863C1C-A6AD-481F-9461-E8EA0E488F47}" srcOrd="0" destOrd="0" parTransId="{A1725690-7433-4C4C-ACD2-DA64F33C0127}" sibTransId="{04C34DC1-A2E5-4B5E-8334-C347542265F9}"/>
    <dgm:cxn modelId="{EB09BCD8-BE8C-461A-ADD3-16A76BE48847}" type="presOf" srcId="{868A8B15-E1B7-412E-B4FA-46CA35FAEEAF}" destId="{7F5EA589-3117-48AF-829C-1375C5A6D501}" srcOrd="0" destOrd="2" presId="urn:microsoft.com/office/officeart/2005/8/layout/vList5"/>
    <dgm:cxn modelId="{EB0278DE-8DCF-4031-9941-1066994E8A16}" srcId="{5C863C1C-A6AD-481F-9461-E8EA0E488F47}" destId="{7E45221D-2A93-4C6C-9360-C5C38C94C827}" srcOrd="1" destOrd="0" parTransId="{02D2EC3C-80D9-449D-89CC-4A5FCC55D3D8}" sibTransId="{E3FD6022-AA0C-4AC2-92FD-FE05F067FB82}"/>
    <dgm:cxn modelId="{88A7C7F7-0638-4D70-A17B-925D46D138E4}" type="presOf" srcId="{5C863C1C-A6AD-481F-9461-E8EA0E488F47}" destId="{DEBBE0E8-3713-4176-A5D2-E97AA4E515E7}" srcOrd="0" destOrd="0" presId="urn:microsoft.com/office/officeart/2005/8/layout/vList5"/>
    <dgm:cxn modelId="{A62D1A6E-A486-4234-A27D-E8982409641D}" type="presParOf" srcId="{73E92C1D-145E-4F67-B699-22E4D0BD9C4D}" destId="{BDBAA482-DE47-4624-8A73-1D65F30F8D67}" srcOrd="0" destOrd="0" presId="urn:microsoft.com/office/officeart/2005/8/layout/vList5"/>
    <dgm:cxn modelId="{89CC53D4-8D62-418A-8D12-A72BEDC833B1}" type="presParOf" srcId="{BDBAA482-DE47-4624-8A73-1D65F30F8D67}" destId="{DEBBE0E8-3713-4176-A5D2-E97AA4E515E7}" srcOrd="0" destOrd="0" presId="urn:microsoft.com/office/officeart/2005/8/layout/vList5"/>
    <dgm:cxn modelId="{AC101D04-2A06-4305-8B7F-05A234E9F699}" type="presParOf" srcId="{BDBAA482-DE47-4624-8A73-1D65F30F8D67}" destId="{7F5EA589-3117-48AF-829C-1375C5A6D5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13E94A-8A9E-4976-9365-F380CE2BB80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5C863C1C-A6AD-481F-9461-E8EA0E488F47}">
      <dgm:prSet phldrT="[Text]" custT="1"/>
      <dgm:spPr>
        <a:solidFill>
          <a:srgbClr val="279ACD"/>
        </a:solidFill>
      </dgm:spPr>
      <dgm:t>
        <a:bodyPr/>
        <a:lstStyle/>
        <a:p>
          <a:pPr>
            <a:lnSpc>
              <a:spcPct val="100000"/>
            </a:lnSpc>
            <a:spcAft>
              <a:spcPts val="0"/>
            </a:spcAft>
          </a:pPr>
          <a:r>
            <a:rPr lang="en-US" sz="4400"/>
            <a:t>Safety Risk</a:t>
          </a:r>
          <a:endParaRPr lang="en-CA" sz="4400"/>
        </a:p>
      </dgm:t>
    </dgm:pt>
    <dgm:pt modelId="{A1725690-7433-4C4C-ACD2-DA64F33C0127}" type="parTrans" cxnId="{6E7BABBD-F9E7-4AF3-8384-B17ADB61FC31}">
      <dgm:prSet/>
      <dgm:spPr/>
      <dgm:t>
        <a:bodyPr/>
        <a:lstStyle/>
        <a:p>
          <a:endParaRPr lang="en-CA"/>
        </a:p>
      </dgm:t>
    </dgm:pt>
    <dgm:pt modelId="{04C34DC1-A2E5-4B5E-8334-C347542265F9}" type="sibTrans" cxnId="{6E7BABBD-F9E7-4AF3-8384-B17ADB61FC31}">
      <dgm:prSet/>
      <dgm:spPr/>
      <dgm:t>
        <a:bodyPr/>
        <a:lstStyle/>
        <a:p>
          <a:endParaRPr lang="en-CA"/>
        </a:p>
      </dgm:t>
    </dgm:pt>
    <dgm:pt modelId="{3B02FDE9-6045-4193-BD21-91320ABF8884}">
      <dgm:prSet phldrT="[Text]" custT="1"/>
      <dgm:spPr>
        <a:solidFill>
          <a:srgbClr val="279ACD">
            <a:alpha val="20000"/>
          </a:srgbClr>
        </a:solidFill>
      </dgm:spPr>
      <dgm:t>
        <a:bodyPr/>
        <a:lstStyle/>
        <a:p>
          <a:pPr>
            <a:buFont typeface="Arial" panose="020B0604020202020204" pitchFamily="34" charset="0"/>
            <a:buChar char="•"/>
          </a:pPr>
          <a:r>
            <a:rPr lang="en-CA" sz="3000"/>
            <a:t>Students who are suicidal need swift professional intervention</a:t>
          </a:r>
        </a:p>
      </dgm:t>
    </dgm:pt>
    <dgm:pt modelId="{EFBA654E-9A5E-44A3-834C-AC8C3C843B68}" type="sibTrans" cxnId="{B525378F-62F9-48C1-ADDC-1FF13B0FD6F3}">
      <dgm:prSet/>
      <dgm:spPr/>
      <dgm:t>
        <a:bodyPr/>
        <a:lstStyle/>
        <a:p>
          <a:endParaRPr lang="en-CA"/>
        </a:p>
      </dgm:t>
    </dgm:pt>
    <dgm:pt modelId="{B5F08F8D-33F5-4788-96FC-5F5CC1FDB6B9}" type="parTrans" cxnId="{B525378F-62F9-48C1-ADDC-1FF13B0FD6F3}">
      <dgm:prSet/>
      <dgm:spPr/>
      <dgm:t>
        <a:bodyPr/>
        <a:lstStyle/>
        <a:p>
          <a:endParaRPr lang="en-CA"/>
        </a:p>
      </dgm:t>
    </dgm:pt>
    <dgm:pt modelId="{CDC09FC4-F92E-0446-8F4E-447762FA5F8F}">
      <dgm:prSet phldrT="[Text]" custT="1"/>
      <dgm:spPr>
        <a:solidFill>
          <a:srgbClr val="279ACD">
            <a:alpha val="20000"/>
          </a:srgbClr>
        </a:solidFill>
      </dgm:spPr>
      <dgm:t>
        <a:bodyPr/>
        <a:lstStyle/>
        <a:p>
          <a:pPr>
            <a:buFont typeface="Arial" panose="020B0604020202020204" pitchFamily="34" charset="0"/>
            <a:buChar char="•"/>
          </a:pPr>
          <a:r>
            <a:rPr lang="en-CA" sz="3000" dirty="0"/>
            <a:t>This is not a suicide prevention training. If students are a safety risk, you must contact the appropriate resource</a:t>
          </a:r>
        </a:p>
      </dgm:t>
    </dgm:pt>
    <dgm:pt modelId="{F734069B-B8DE-4E4E-B16C-44DFB0379659}" type="parTrans" cxnId="{839CAF13-4C7F-476B-AE64-A6F69DE8306B}">
      <dgm:prSet/>
      <dgm:spPr/>
    </dgm:pt>
    <dgm:pt modelId="{A51A91D8-D994-F74E-9DBF-10FCADAE7B83}" type="sibTrans" cxnId="{839CAF13-4C7F-476B-AE64-A6F69DE8306B}">
      <dgm:prSet/>
      <dgm:spPr/>
    </dgm:pt>
    <dgm:pt modelId="{907089E8-0BE2-A14B-92BE-5B5531AD575B}">
      <dgm:prSet phldrT="[Text]" custT="1"/>
      <dgm:spPr>
        <a:solidFill>
          <a:srgbClr val="279ACD">
            <a:alpha val="20000"/>
          </a:srgbClr>
        </a:solidFill>
      </dgm:spPr>
      <dgm:t>
        <a:bodyPr/>
        <a:lstStyle/>
        <a:p>
          <a:pPr>
            <a:buFont typeface="Arial" panose="020B0604020202020204" pitchFamily="34" charset="0"/>
            <a:buChar char="•"/>
          </a:pPr>
          <a:r>
            <a:rPr lang="en-CA" sz="3000" dirty="0"/>
            <a:t>Are you familiar with your institutions policy around suicide?</a:t>
          </a:r>
        </a:p>
      </dgm:t>
    </dgm:pt>
    <dgm:pt modelId="{F71CE1C7-6420-E142-959D-654D87FEBB6D}" type="parTrans" cxnId="{5A6A63A3-9758-4B37-92DD-553214965439}">
      <dgm:prSet/>
      <dgm:spPr/>
    </dgm:pt>
    <dgm:pt modelId="{701F3323-4AB5-6D49-9115-3C572AD2B96C}" type="sibTrans" cxnId="{5A6A63A3-9758-4B37-92DD-553214965439}">
      <dgm:prSet/>
      <dgm:spPr/>
    </dgm:pt>
    <dgm:pt modelId="{73E92C1D-145E-4F67-B699-22E4D0BD9C4D}" type="pres">
      <dgm:prSet presAssocID="{9F13E94A-8A9E-4976-9365-F380CE2BB800}" presName="Name0" presStyleCnt="0">
        <dgm:presLayoutVars>
          <dgm:dir/>
          <dgm:animLvl val="lvl"/>
          <dgm:resizeHandles val="exact"/>
        </dgm:presLayoutVars>
      </dgm:prSet>
      <dgm:spPr/>
    </dgm:pt>
    <dgm:pt modelId="{BDBAA482-DE47-4624-8A73-1D65F30F8D67}" type="pres">
      <dgm:prSet presAssocID="{5C863C1C-A6AD-481F-9461-E8EA0E488F47}" presName="linNode" presStyleCnt="0"/>
      <dgm:spPr/>
    </dgm:pt>
    <dgm:pt modelId="{DEBBE0E8-3713-4176-A5D2-E97AA4E515E7}" type="pres">
      <dgm:prSet presAssocID="{5C863C1C-A6AD-481F-9461-E8EA0E488F47}" presName="parentText" presStyleLbl="node1" presStyleIdx="0" presStyleCnt="1" custLinFactNeighborX="-4402" custLinFactNeighborY="-8514">
        <dgm:presLayoutVars>
          <dgm:chMax val="1"/>
          <dgm:bulletEnabled val="1"/>
        </dgm:presLayoutVars>
      </dgm:prSet>
      <dgm:spPr/>
    </dgm:pt>
    <dgm:pt modelId="{7F5EA589-3117-48AF-829C-1375C5A6D501}" type="pres">
      <dgm:prSet presAssocID="{5C863C1C-A6AD-481F-9461-E8EA0E488F47}" presName="descendantText" presStyleLbl="alignAccFollowNode1" presStyleIdx="0" presStyleCnt="1" custScaleX="109356">
        <dgm:presLayoutVars>
          <dgm:bulletEnabled val="1"/>
        </dgm:presLayoutVars>
      </dgm:prSet>
      <dgm:spPr/>
    </dgm:pt>
  </dgm:ptLst>
  <dgm:cxnLst>
    <dgm:cxn modelId="{C5A56C06-9385-4707-A095-AE4DB853D8E6}" type="presOf" srcId="{3B02FDE9-6045-4193-BD21-91320ABF8884}" destId="{7F5EA589-3117-48AF-829C-1375C5A6D501}" srcOrd="0" destOrd="0" presId="urn:microsoft.com/office/officeart/2005/8/layout/vList5"/>
    <dgm:cxn modelId="{9FEC5D0D-C2CB-45EA-AEFF-A873F1D6E6D6}" type="presOf" srcId="{907089E8-0BE2-A14B-92BE-5B5531AD575B}" destId="{7F5EA589-3117-48AF-829C-1375C5A6D501}" srcOrd="0" destOrd="2" presId="urn:microsoft.com/office/officeart/2005/8/layout/vList5"/>
    <dgm:cxn modelId="{839CAF13-4C7F-476B-AE64-A6F69DE8306B}" srcId="{5C863C1C-A6AD-481F-9461-E8EA0E488F47}" destId="{CDC09FC4-F92E-0446-8F4E-447762FA5F8F}" srcOrd="1" destOrd="0" parTransId="{F734069B-B8DE-4E4E-B16C-44DFB0379659}" sibTransId="{A51A91D8-D994-F74E-9DBF-10FCADAE7B83}"/>
    <dgm:cxn modelId="{2AAE942A-2C93-4493-B517-67D16889E397}" type="presOf" srcId="{9F13E94A-8A9E-4976-9365-F380CE2BB800}" destId="{73E92C1D-145E-4F67-B699-22E4D0BD9C4D}" srcOrd="0" destOrd="0" presId="urn:microsoft.com/office/officeart/2005/8/layout/vList5"/>
    <dgm:cxn modelId="{9839793B-A9D3-4AA2-A7B8-CC3C80B8D2E5}" type="presOf" srcId="{CDC09FC4-F92E-0446-8F4E-447762FA5F8F}" destId="{7F5EA589-3117-48AF-829C-1375C5A6D501}" srcOrd="0" destOrd="1" presId="urn:microsoft.com/office/officeart/2005/8/layout/vList5"/>
    <dgm:cxn modelId="{B525378F-62F9-48C1-ADDC-1FF13B0FD6F3}" srcId="{5C863C1C-A6AD-481F-9461-E8EA0E488F47}" destId="{3B02FDE9-6045-4193-BD21-91320ABF8884}" srcOrd="0" destOrd="0" parTransId="{B5F08F8D-33F5-4788-96FC-5F5CC1FDB6B9}" sibTransId="{EFBA654E-9A5E-44A3-834C-AC8C3C843B68}"/>
    <dgm:cxn modelId="{5A6A63A3-9758-4B37-92DD-553214965439}" srcId="{5C863C1C-A6AD-481F-9461-E8EA0E488F47}" destId="{907089E8-0BE2-A14B-92BE-5B5531AD575B}" srcOrd="2" destOrd="0" parTransId="{F71CE1C7-6420-E142-959D-654D87FEBB6D}" sibTransId="{701F3323-4AB5-6D49-9115-3C572AD2B96C}"/>
    <dgm:cxn modelId="{6E7BABBD-F9E7-4AF3-8384-B17ADB61FC31}" srcId="{9F13E94A-8A9E-4976-9365-F380CE2BB800}" destId="{5C863C1C-A6AD-481F-9461-E8EA0E488F47}" srcOrd="0" destOrd="0" parTransId="{A1725690-7433-4C4C-ACD2-DA64F33C0127}" sibTransId="{04C34DC1-A2E5-4B5E-8334-C347542265F9}"/>
    <dgm:cxn modelId="{88A7C7F7-0638-4D70-A17B-925D46D138E4}" type="presOf" srcId="{5C863C1C-A6AD-481F-9461-E8EA0E488F47}" destId="{DEBBE0E8-3713-4176-A5D2-E97AA4E515E7}" srcOrd="0" destOrd="0" presId="urn:microsoft.com/office/officeart/2005/8/layout/vList5"/>
    <dgm:cxn modelId="{A62D1A6E-A486-4234-A27D-E8982409641D}" type="presParOf" srcId="{73E92C1D-145E-4F67-B699-22E4D0BD9C4D}" destId="{BDBAA482-DE47-4624-8A73-1D65F30F8D67}" srcOrd="0" destOrd="0" presId="urn:microsoft.com/office/officeart/2005/8/layout/vList5"/>
    <dgm:cxn modelId="{89CC53D4-8D62-418A-8D12-A72BEDC833B1}" type="presParOf" srcId="{BDBAA482-DE47-4624-8A73-1D65F30F8D67}" destId="{DEBBE0E8-3713-4176-A5D2-E97AA4E515E7}" srcOrd="0" destOrd="0" presId="urn:microsoft.com/office/officeart/2005/8/layout/vList5"/>
    <dgm:cxn modelId="{AC101D04-2A06-4305-8B7F-05A234E9F699}" type="presParOf" srcId="{BDBAA482-DE47-4624-8A73-1D65F30F8D67}" destId="{7F5EA589-3117-48AF-829C-1375C5A6D5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13E94A-8A9E-4976-9365-F380CE2BB80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B07F5C0F-C856-442C-9C71-6275B8B40FE7}">
      <dgm:prSet phldrT="[Text]" custT="1"/>
      <dgm:spPr>
        <a:solidFill>
          <a:srgbClr val="279ACD"/>
        </a:solidFill>
      </dgm:spPr>
      <dgm:t>
        <a:bodyPr/>
        <a:lstStyle/>
        <a:p>
          <a:r>
            <a:rPr lang="en-CA" sz="4400"/>
            <a:t>Academic Indicators</a:t>
          </a:r>
        </a:p>
      </dgm:t>
    </dgm:pt>
    <dgm:pt modelId="{62145979-FF4A-4748-B9F3-F0C4832E0C60}" type="parTrans" cxnId="{482338A8-5255-416C-B529-84FD4E296788}">
      <dgm:prSet/>
      <dgm:spPr/>
      <dgm:t>
        <a:bodyPr/>
        <a:lstStyle/>
        <a:p>
          <a:endParaRPr lang="en-CA"/>
        </a:p>
      </dgm:t>
    </dgm:pt>
    <dgm:pt modelId="{0D6C7196-D0BB-42DE-B769-71AF39AA81E1}" type="sibTrans" cxnId="{482338A8-5255-416C-B529-84FD4E296788}">
      <dgm:prSet/>
      <dgm:spPr/>
      <dgm:t>
        <a:bodyPr/>
        <a:lstStyle/>
        <a:p>
          <a:endParaRPr lang="en-CA"/>
        </a:p>
      </dgm:t>
    </dgm:pt>
    <dgm:pt modelId="{87FD6915-9A9A-4D4D-BC21-8A8F022244B1}">
      <dgm:prSet phldrT="[Text]" custT="1"/>
      <dgm:spPr>
        <a:solidFill>
          <a:srgbClr val="279ACD">
            <a:alpha val="20000"/>
          </a:srgbClr>
        </a:solidFill>
      </dgm:spPr>
      <dgm:t>
        <a:bodyPr/>
        <a:lstStyle/>
        <a:p>
          <a:pPr>
            <a:buFont typeface="Arial" panose="020B0604020202020204" pitchFamily="34" charset="0"/>
            <a:buNone/>
          </a:pPr>
          <a:endParaRPr lang="en-CA" sz="100"/>
        </a:p>
      </dgm:t>
    </dgm:pt>
    <dgm:pt modelId="{649DAAE5-6A3D-4BFB-B6C7-033193AA8B82}" type="parTrans" cxnId="{D656823E-BB8F-4898-A218-BBE6204EBA2C}">
      <dgm:prSet/>
      <dgm:spPr/>
      <dgm:t>
        <a:bodyPr/>
        <a:lstStyle/>
        <a:p>
          <a:endParaRPr lang="en-CA"/>
        </a:p>
      </dgm:t>
    </dgm:pt>
    <dgm:pt modelId="{1204E5F7-0FFB-4836-ADA9-35799038BECA}" type="sibTrans" cxnId="{D656823E-BB8F-4898-A218-BBE6204EBA2C}">
      <dgm:prSet/>
      <dgm:spPr/>
      <dgm:t>
        <a:bodyPr/>
        <a:lstStyle/>
        <a:p>
          <a:endParaRPr lang="en-CA"/>
        </a:p>
      </dgm:t>
    </dgm:pt>
    <dgm:pt modelId="{135FFB9E-E01D-4E0C-A938-5DF4A1A72433}">
      <dgm:prSet custT="1"/>
      <dgm:spPr>
        <a:solidFill>
          <a:srgbClr val="279ACD">
            <a:alpha val="20000"/>
          </a:srgbClr>
        </a:solidFill>
      </dgm:spPr>
      <dgm:t>
        <a:bodyPr/>
        <a:lstStyle/>
        <a:p>
          <a:r>
            <a:rPr lang="en-CA" sz="3000"/>
            <a:t>Deterioration in quality or quantity of work</a:t>
          </a:r>
        </a:p>
      </dgm:t>
    </dgm:pt>
    <dgm:pt modelId="{A5D4DFF8-D8F5-4A2D-AD41-94F0F5CDD699}" type="parTrans" cxnId="{EE85AC8B-5267-4A1C-836D-FDC5C1A89253}">
      <dgm:prSet/>
      <dgm:spPr/>
      <dgm:t>
        <a:bodyPr/>
        <a:lstStyle/>
        <a:p>
          <a:endParaRPr lang="en-CA"/>
        </a:p>
      </dgm:t>
    </dgm:pt>
    <dgm:pt modelId="{9EDAD8B3-C6FB-42D3-BC01-3F60BB08BE6A}" type="sibTrans" cxnId="{EE85AC8B-5267-4A1C-836D-FDC5C1A89253}">
      <dgm:prSet/>
      <dgm:spPr/>
      <dgm:t>
        <a:bodyPr/>
        <a:lstStyle/>
        <a:p>
          <a:endParaRPr lang="en-CA"/>
        </a:p>
      </dgm:t>
    </dgm:pt>
    <dgm:pt modelId="{91788296-BD21-42A3-B78E-E85481336C4A}">
      <dgm:prSet custT="1"/>
      <dgm:spPr>
        <a:solidFill>
          <a:srgbClr val="279ACD">
            <a:alpha val="20000"/>
          </a:srgbClr>
        </a:solidFill>
      </dgm:spPr>
      <dgm:t>
        <a:bodyPr/>
        <a:lstStyle/>
        <a:p>
          <a:r>
            <a:rPr lang="en-CA" sz="3000"/>
            <a:t>Missed assignments, exams, or appointments</a:t>
          </a:r>
        </a:p>
      </dgm:t>
    </dgm:pt>
    <dgm:pt modelId="{FB5D6A30-C1D4-4739-8AE6-E84B574E2E9D}" type="sibTrans" cxnId="{1AFF79F4-F70A-4716-9B54-B8B8E8ED1F4D}">
      <dgm:prSet/>
      <dgm:spPr/>
      <dgm:t>
        <a:bodyPr/>
        <a:lstStyle/>
        <a:p>
          <a:endParaRPr lang="en-CA"/>
        </a:p>
      </dgm:t>
    </dgm:pt>
    <dgm:pt modelId="{561792B2-8B85-4524-8AB9-B2BE36064390}" type="parTrans" cxnId="{1AFF79F4-F70A-4716-9B54-B8B8E8ED1F4D}">
      <dgm:prSet/>
      <dgm:spPr/>
      <dgm:t>
        <a:bodyPr/>
        <a:lstStyle/>
        <a:p>
          <a:endParaRPr lang="en-CA"/>
        </a:p>
      </dgm:t>
    </dgm:pt>
    <dgm:pt modelId="{0C147347-59F8-4491-931E-C5DA5823155F}">
      <dgm:prSet custT="1"/>
      <dgm:spPr>
        <a:solidFill>
          <a:srgbClr val="279ACD">
            <a:alpha val="20000"/>
          </a:srgbClr>
        </a:solidFill>
      </dgm:spPr>
      <dgm:t>
        <a:bodyPr/>
        <a:lstStyle/>
        <a:p>
          <a:r>
            <a:rPr lang="en-US" sz="3000"/>
            <a:t>Repeated absences</a:t>
          </a:r>
          <a:endParaRPr lang="en-CA" sz="3000"/>
        </a:p>
      </dgm:t>
    </dgm:pt>
    <dgm:pt modelId="{146611B7-6180-4238-A441-E1531C007B3E}" type="parTrans" cxnId="{FCA63F29-B429-473C-ADBD-504157A4ED0D}">
      <dgm:prSet/>
      <dgm:spPr/>
      <dgm:t>
        <a:bodyPr/>
        <a:lstStyle/>
        <a:p>
          <a:endParaRPr lang="en-CA"/>
        </a:p>
      </dgm:t>
    </dgm:pt>
    <dgm:pt modelId="{02618350-62EE-4834-8FED-E03C5FF004D5}" type="sibTrans" cxnId="{FCA63F29-B429-473C-ADBD-504157A4ED0D}">
      <dgm:prSet/>
      <dgm:spPr/>
      <dgm:t>
        <a:bodyPr/>
        <a:lstStyle/>
        <a:p>
          <a:endParaRPr lang="en-CA"/>
        </a:p>
      </dgm:t>
    </dgm:pt>
    <dgm:pt modelId="{73E92C1D-145E-4F67-B699-22E4D0BD9C4D}" type="pres">
      <dgm:prSet presAssocID="{9F13E94A-8A9E-4976-9365-F380CE2BB800}" presName="Name0" presStyleCnt="0">
        <dgm:presLayoutVars>
          <dgm:dir/>
          <dgm:animLvl val="lvl"/>
          <dgm:resizeHandles val="exact"/>
        </dgm:presLayoutVars>
      </dgm:prSet>
      <dgm:spPr/>
    </dgm:pt>
    <dgm:pt modelId="{6DFDFA52-7CDD-4D29-A8B3-16AE17AC70C3}" type="pres">
      <dgm:prSet presAssocID="{B07F5C0F-C856-442C-9C71-6275B8B40FE7}" presName="linNode" presStyleCnt="0"/>
      <dgm:spPr/>
    </dgm:pt>
    <dgm:pt modelId="{F21D1417-96B4-48F3-A372-B1A5A084821C}" type="pres">
      <dgm:prSet presAssocID="{B07F5C0F-C856-442C-9C71-6275B8B40FE7}" presName="parentText" presStyleLbl="node1" presStyleIdx="0" presStyleCnt="1">
        <dgm:presLayoutVars>
          <dgm:chMax val="1"/>
          <dgm:bulletEnabled val="1"/>
        </dgm:presLayoutVars>
      </dgm:prSet>
      <dgm:spPr/>
    </dgm:pt>
    <dgm:pt modelId="{AE4DFAD0-E5EE-4918-86BF-D1E0A21EA7D9}" type="pres">
      <dgm:prSet presAssocID="{B07F5C0F-C856-442C-9C71-6275B8B40FE7}" presName="descendantText" presStyleLbl="alignAccFollowNode1" presStyleIdx="0" presStyleCnt="1" custScaleX="112140">
        <dgm:presLayoutVars>
          <dgm:bulletEnabled val="1"/>
        </dgm:presLayoutVars>
      </dgm:prSet>
      <dgm:spPr/>
    </dgm:pt>
  </dgm:ptLst>
  <dgm:cxnLst>
    <dgm:cxn modelId="{FCA63F29-B429-473C-ADBD-504157A4ED0D}" srcId="{B07F5C0F-C856-442C-9C71-6275B8B40FE7}" destId="{0C147347-59F8-4491-931E-C5DA5823155F}" srcOrd="2" destOrd="0" parTransId="{146611B7-6180-4238-A441-E1531C007B3E}" sibTransId="{02618350-62EE-4834-8FED-E03C5FF004D5}"/>
    <dgm:cxn modelId="{2AAE942A-2C93-4493-B517-67D16889E397}" type="presOf" srcId="{9F13E94A-8A9E-4976-9365-F380CE2BB800}" destId="{73E92C1D-145E-4F67-B699-22E4D0BD9C4D}" srcOrd="0" destOrd="0" presId="urn:microsoft.com/office/officeart/2005/8/layout/vList5"/>
    <dgm:cxn modelId="{D656823E-BB8F-4898-A218-BBE6204EBA2C}" srcId="{B07F5C0F-C856-442C-9C71-6275B8B40FE7}" destId="{87FD6915-9A9A-4D4D-BC21-8A8F022244B1}" srcOrd="0" destOrd="0" parTransId="{649DAAE5-6A3D-4BFB-B6C7-033193AA8B82}" sibTransId="{1204E5F7-0FFB-4836-ADA9-35799038BECA}"/>
    <dgm:cxn modelId="{B37BD83F-D762-4380-925F-7A1AE14BCDFF}" type="presOf" srcId="{135FFB9E-E01D-4E0C-A938-5DF4A1A72433}" destId="{AE4DFAD0-E5EE-4918-86BF-D1E0A21EA7D9}" srcOrd="0" destOrd="3" presId="urn:microsoft.com/office/officeart/2005/8/layout/vList5"/>
    <dgm:cxn modelId="{C7666840-8759-4935-A536-F658C6FE2D21}" type="presOf" srcId="{B07F5C0F-C856-442C-9C71-6275B8B40FE7}" destId="{F21D1417-96B4-48F3-A372-B1A5A084821C}" srcOrd="0" destOrd="0" presId="urn:microsoft.com/office/officeart/2005/8/layout/vList5"/>
    <dgm:cxn modelId="{7144195C-29BF-4AE4-9D10-78DF7818E214}" type="presOf" srcId="{91788296-BD21-42A3-B78E-E85481336C4A}" destId="{AE4DFAD0-E5EE-4918-86BF-D1E0A21EA7D9}" srcOrd="0" destOrd="1" presId="urn:microsoft.com/office/officeart/2005/8/layout/vList5"/>
    <dgm:cxn modelId="{8F396D78-A5F3-4B13-8D1E-D687372E5E17}" type="presOf" srcId="{0C147347-59F8-4491-931E-C5DA5823155F}" destId="{AE4DFAD0-E5EE-4918-86BF-D1E0A21EA7D9}" srcOrd="0" destOrd="2" presId="urn:microsoft.com/office/officeart/2005/8/layout/vList5"/>
    <dgm:cxn modelId="{5058938B-82B8-446C-9C73-004999D62D81}" type="presOf" srcId="{87FD6915-9A9A-4D4D-BC21-8A8F022244B1}" destId="{AE4DFAD0-E5EE-4918-86BF-D1E0A21EA7D9}" srcOrd="0" destOrd="0" presId="urn:microsoft.com/office/officeart/2005/8/layout/vList5"/>
    <dgm:cxn modelId="{EE85AC8B-5267-4A1C-836D-FDC5C1A89253}" srcId="{B07F5C0F-C856-442C-9C71-6275B8B40FE7}" destId="{135FFB9E-E01D-4E0C-A938-5DF4A1A72433}" srcOrd="3" destOrd="0" parTransId="{A5D4DFF8-D8F5-4A2D-AD41-94F0F5CDD699}" sibTransId="{9EDAD8B3-C6FB-42D3-BC01-3F60BB08BE6A}"/>
    <dgm:cxn modelId="{482338A8-5255-416C-B529-84FD4E296788}" srcId="{9F13E94A-8A9E-4976-9365-F380CE2BB800}" destId="{B07F5C0F-C856-442C-9C71-6275B8B40FE7}" srcOrd="0" destOrd="0" parTransId="{62145979-FF4A-4748-B9F3-F0C4832E0C60}" sibTransId="{0D6C7196-D0BB-42DE-B769-71AF39AA81E1}"/>
    <dgm:cxn modelId="{1AFF79F4-F70A-4716-9B54-B8B8E8ED1F4D}" srcId="{B07F5C0F-C856-442C-9C71-6275B8B40FE7}" destId="{91788296-BD21-42A3-B78E-E85481336C4A}" srcOrd="1" destOrd="0" parTransId="{561792B2-8B85-4524-8AB9-B2BE36064390}" sibTransId="{FB5D6A30-C1D4-4739-8AE6-E84B574E2E9D}"/>
    <dgm:cxn modelId="{71AFCAE7-74A1-44DC-98F0-09D20F2FE9F9}" type="presParOf" srcId="{73E92C1D-145E-4F67-B699-22E4D0BD9C4D}" destId="{6DFDFA52-7CDD-4D29-A8B3-16AE17AC70C3}" srcOrd="0" destOrd="0" presId="urn:microsoft.com/office/officeart/2005/8/layout/vList5"/>
    <dgm:cxn modelId="{BC1E25C8-16C8-462B-A252-D2577C0F192C}" type="presParOf" srcId="{6DFDFA52-7CDD-4D29-A8B3-16AE17AC70C3}" destId="{F21D1417-96B4-48F3-A372-B1A5A084821C}" srcOrd="0" destOrd="0" presId="urn:microsoft.com/office/officeart/2005/8/layout/vList5"/>
    <dgm:cxn modelId="{27D2E2CE-A64D-4268-8130-C0AB1F0297AB}" type="presParOf" srcId="{6DFDFA52-7CDD-4D29-A8B3-16AE17AC70C3}" destId="{AE4DFAD0-E5EE-4918-86BF-D1E0A21EA7D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13E94A-8A9E-4976-9365-F380CE2BB80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9625385C-E932-4F65-B086-9F690D73DE67}">
      <dgm:prSet phldrT="[Text]" custT="1"/>
      <dgm:spPr>
        <a:solidFill>
          <a:srgbClr val="279ACD"/>
        </a:solidFill>
      </dgm:spPr>
      <dgm:t>
        <a:bodyPr/>
        <a:lstStyle/>
        <a:p>
          <a:pPr>
            <a:lnSpc>
              <a:spcPct val="100000"/>
            </a:lnSpc>
            <a:spcAft>
              <a:spcPts val="0"/>
            </a:spcAft>
          </a:pPr>
          <a:r>
            <a:rPr lang="en-CA" sz="4400"/>
            <a:t>Behavioural</a:t>
          </a:r>
        </a:p>
        <a:p>
          <a:pPr>
            <a:lnSpc>
              <a:spcPct val="100000"/>
            </a:lnSpc>
            <a:spcAft>
              <a:spcPts val="0"/>
            </a:spcAft>
          </a:pPr>
          <a:r>
            <a:rPr lang="en-US" sz="4400"/>
            <a:t>Indicators</a:t>
          </a:r>
          <a:endParaRPr lang="en-CA" sz="4400"/>
        </a:p>
      </dgm:t>
    </dgm:pt>
    <dgm:pt modelId="{26CA7B3F-C694-4CEE-A9CA-3C0140A3C4D1}" type="parTrans" cxnId="{50E1A4F0-1CD3-4709-83BA-0ABC99249286}">
      <dgm:prSet/>
      <dgm:spPr/>
      <dgm:t>
        <a:bodyPr/>
        <a:lstStyle/>
        <a:p>
          <a:endParaRPr lang="en-CA"/>
        </a:p>
      </dgm:t>
    </dgm:pt>
    <dgm:pt modelId="{BE81ECA3-54C5-4946-B631-0B2BCEF27647}" type="sibTrans" cxnId="{50E1A4F0-1CD3-4709-83BA-0ABC99249286}">
      <dgm:prSet/>
      <dgm:spPr/>
      <dgm:t>
        <a:bodyPr/>
        <a:lstStyle/>
        <a:p>
          <a:endParaRPr lang="en-CA"/>
        </a:p>
      </dgm:t>
    </dgm:pt>
    <dgm:pt modelId="{49870EE4-42DD-4AB2-BF7E-F193102C49FD}">
      <dgm:prSet phldrT="[Text]" custT="1"/>
      <dgm:spPr>
        <a:solidFill>
          <a:srgbClr val="279ACD">
            <a:alpha val="20000"/>
          </a:srgbClr>
        </a:solidFill>
      </dgm:spPr>
      <dgm:t>
        <a:bodyPr/>
        <a:lstStyle/>
        <a:p>
          <a:r>
            <a:rPr lang="en-CA" sz="3000"/>
            <a:t>Direct statements indicating distress, family problems, or loss</a:t>
          </a:r>
        </a:p>
      </dgm:t>
    </dgm:pt>
    <dgm:pt modelId="{53391A07-1BD1-4B0E-BA64-33F8FFCB070E}" type="parTrans" cxnId="{85597C41-2F3F-48B4-8A29-6C6DE21A3A3C}">
      <dgm:prSet/>
      <dgm:spPr/>
      <dgm:t>
        <a:bodyPr/>
        <a:lstStyle/>
        <a:p>
          <a:endParaRPr lang="en-CA"/>
        </a:p>
      </dgm:t>
    </dgm:pt>
    <dgm:pt modelId="{8177807A-5F61-4DA5-96E8-B87B3AC76B65}" type="sibTrans" cxnId="{85597C41-2F3F-48B4-8A29-6C6DE21A3A3C}">
      <dgm:prSet/>
      <dgm:spPr/>
      <dgm:t>
        <a:bodyPr/>
        <a:lstStyle/>
        <a:p>
          <a:endParaRPr lang="en-CA"/>
        </a:p>
      </dgm:t>
    </dgm:pt>
    <dgm:pt modelId="{0FFD0FF6-5FFF-4417-AB03-52B70575DACB}">
      <dgm:prSet custT="1"/>
      <dgm:spPr>
        <a:solidFill>
          <a:srgbClr val="279ACD">
            <a:alpha val="20000"/>
          </a:srgbClr>
        </a:solidFill>
      </dgm:spPr>
      <dgm:t>
        <a:bodyPr/>
        <a:lstStyle/>
        <a:p>
          <a:r>
            <a:rPr lang="en-CA" sz="3000"/>
            <a:t>Difficulty controlling emotions</a:t>
          </a:r>
        </a:p>
      </dgm:t>
    </dgm:pt>
    <dgm:pt modelId="{45E09B40-9480-437A-B31B-36D52A956EA6}" type="parTrans" cxnId="{1F475169-737A-4881-B7D6-A323696F8BB6}">
      <dgm:prSet/>
      <dgm:spPr/>
      <dgm:t>
        <a:bodyPr/>
        <a:lstStyle/>
        <a:p>
          <a:endParaRPr lang="en-CA"/>
        </a:p>
      </dgm:t>
    </dgm:pt>
    <dgm:pt modelId="{A9A7F090-FC8F-4D8F-8698-3453B8F3F32E}" type="sibTrans" cxnId="{1F475169-737A-4881-B7D6-A323696F8BB6}">
      <dgm:prSet/>
      <dgm:spPr/>
      <dgm:t>
        <a:bodyPr/>
        <a:lstStyle/>
        <a:p>
          <a:endParaRPr lang="en-CA"/>
        </a:p>
      </dgm:t>
    </dgm:pt>
    <dgm:pt modelId="{942EE36D-97A4-4AA4-A758-C37427D58F50}">
      <dgm:prSet custT="1"/>
      <dgm:spPr>
        <a:solidFill>
          <a:srgbClr val="279ACD">
            <a:alpha val="20000"/>
          </a:srgbClr>
        </a:solidFill>
      </dgm:spPr>
      <dgm:t>
        <a:bodyPr/>
        <a:lstStyle/>
        <a:p>
          <a:r>
            <a:rPr lang="en-CA" sz="3000"/>
            <a:t>Angry or hostile outbursts, yelling, or aggressive comments</a:t>
          </a:r>
        </a:p>
      </dgm:t>
    </dgm:pt>
    <dgm:pt modelId="{299EE8F0-D997-4671-8F3A-EA6248D49A5B}" type="parTrans" cxnId="{589A117A-8D17-4045-92DF-3394A7B07122}">
      <dgm:prSet/>
      <dgm:spPr/>
      <dgm:t>
        <a:bodyPr/>
        <a:lstStyle/>
        <a:p>
          <a:endParaRPr lang="en-CA"/>
        </a:p>
      </dgm:t>
    </dgm:pt>
    <dgm:pt modelId="{AB290385-7CAB-419D-872A-76E323C9B355}" type="sibTrans" cxnId="{589A117A-8D17-4045-92DF-3394A7B07122}">
      <dgm:prSet/>
      <dgm:spPr/>
      <dgm:t>
        <a:bodyPr/>
        <a:lstStyle/>
        <a:p>
          <a:endParaRPr lang="en-CA"/>
        </a:p>
      </dgm:t>
    </dgm:pt>
    <dgm:pt modelId="{73E92C1D-145E-4F67-B699-22E4D0BD9C4D}" type="pres">
      <dgm:prSet presAssocID="{9F13E94A-8A9E-4976-9365-F380CE2BB800}" presName="Name0" presStyleCnt="0">
        <dgm:presLayoutVars>
          <dgm:dir/>
          <dgm:animLvl val="lvl"/>
          <dgm:resizeHandles val="exact"/>
        </dgm:presLayoutVars>
      </dgm:prSet>
      <dgm:spPr/>
    </dgm:pt>
    <dgm:pt modelId="{09A936B4-20CB-4CE7-A975-C8D4467D3690}" type="pres">
      <dgm:prSet presAssocID="{9625385C-E932-4F65-B086-9F690D73DE67}" presName="linNode" presStyleCnt="0"/>
      <dgm:spPr/>
    </dgm:pt>
    <dgm:pt modelId="{59D58365-C4D1-4609-95EB-264CC5D8AB1C}" type="pres">
      <dgm:prSet presAssocID="{9625385C-E932-4F65-B086-9F690D73DE67}" presName="parentText" presStyleLbl="node1" presStyleIdx="0" presStyleCnt="1">
        <dgm:presLayoutVars>
          <dgm:chMax val="1"/>
          <dgm:bulletEnabled val="1"/>
        </dgm:presLayoutVars>
      </dgm:prSet>
      <dgm:spPr/>
    </dgm:pt>
    <dgm:pt modelId="{B3D7065D-D217-4F2A-91A8-A752ABF512EA}" type="pres">
      <dgm:prSet presAssocID="{9625385C-E932-4F65-B086-9F690D73DE67}" presName="descendantText" presStyleLbl="alignAccFollowNode1" presStyleIdx="0" presStyleCnt="1" custScaleX="113228">
        <dgm:presLayoutVars>
          <dgm:bulletEnabled val="1"/>
        </dgm:presLayoutVars>
      </dgm:prSet>
      <dgm:spPr/>
    </dgm:pt>
  </dgm:ptLst>
  <dgm:cxnLst>
    <dgm:cxn modelId="{E9DFCF05-9FE7-4C0E-80C9-6763DDA672D0}" type="presOf" srcId="{942EE36D-97A4-4AA4-A758-C37427D58F50}" destId="{B3D7065D-D217-4F2A-91A8-A752ABF512EA}" srcOrd="0" destOrd="2" presId="urn:microsoft.com/office/officeart/2005/8/layout/vList5"/>
    <dgm:cxn modelId="{2AAE942A-2C93-4493-B517-67D16889E397}" type="presOf" srcId="{9F13E94A-8A9E-4976-9365-F380CE2BB800}" destId="{73E92C1D-145E-4F67-B699-22E4D0BD9C4D}" srcOrd="0" destOrd="0" presId="urn:microsoft.com/office/officeart/2005/8/layout/vList5"/>
    <dgm:cxn modelId="{85597C41-2F3F-48B4-8A29-6C6DE21A3A3C}" srcId="{9625385C-E932-4F65-B086-9F690D73DE67}" destId="{49870EE4-42DD-4AB2-BF7E-F193102C49FD}" srcOrd="0" destOrd="0" parTransId="{53391A07-1BD1-4B0E-BA64-33F8FFCB070E}" sibTransId="{8177807A-5F61-4DA5-96E8-B87B3AC76B65}"/>
    <dgm:cxn modelId="{1F475169-737A-4881-B7D6-A323696F8BB6}" srcId="{9625385C-E932-4F65-B086-9F690D73DE67}" destId="{0FFD0FF6-5FFF-4417-AB03-52B70575DACB}" srcOrd="1" destOrd="0" parTransId="{45E09B40-9480-437A-B31B-36D52A956EA6}" sibTransId="{A9A7F090-FC8F-4D8F-8698-3453B8F3F32E}"/>
    <dgm:cxn modelId="{589A117A-8D17-4045-92DF-3394A7B07122}" srcId="{9625385C-E932-4F65-B086-9F690D73DE67}" destId="{942EE36D-97A4-4AA4-A758-C37427D58F50}" srcOrd="2" destOrd="0" parTransId="{299EE8F0-D997-4671-8F3A-EA6248D49A5B}" sibTransId="{AB290385-7CAB-419D-872A-76E323C9B355}"/>
    <dgm:cxn modelId="{7C89928F-CEB7-4CE7-93AE-E207474E2CC5}" type="presOf" srcId="{49870EE4-42DD-4AB2-BF7E-F193102C49FD}" destId="{B3D7065D-D217-4F2A-91A8-A752ABF512EA}" srcOrd="0" destOrd="0" presId="urn:microsoft.com/office/officeart/2005/8/layout/vList5"/>
    <dgm:cxn modelId="{AC4ED4C0-C636-4A49-BB22-C0B8533605C1}" type="presOf" srcId="{0FFD0FF6-5FFF-4417-AB03-52B70575DACB}" destId="{B3D7065D-D217-4F2A-91A8-A752ABF512EA}" srcOrd="0" destOrd="1" presId="urn:microsoft.com/office/officeart/2005/8/layout/vList5"/>
    <dgm:cxn modelId="{D551E4C2-1E00-43C3-B4A0-818C0270D12A}" type="presOf" srcId="{9625385C-E932-4F65-B086-9F690D73DE67}" destId="{59D58365-C4D1-4609-95EB-264CC5D8AB1C}" srcOrd="0" destOrd="0" presId="urn:microsoft.com/office/officeart/2005/8/layout/vList5"/>
    <dgm:cxn modelId="{50E1A4F0-1CD3-4709-83BA-0ABC99249286}" srcId="{9F13E94A-8A9E-4976-9365-F380CE2BB800}" destId="{9625385C-E932-4F65-B086-9F690D73DE67}" srcOrd="0" destOrd="0" parTransId="{26CA7B3F-C694-4CEE-A9CA-3C0140A3C4D1}" sibTransId="{BE81ECA3-54C5-4946-B631-0B2BCEF27647}"/>
    <dgm:cxn modelId="{F7070C1A-1991-4A20-B0B8-736428F1E70E}" type="presParOf" srcId="{73E92C1D-145E-4F67-B699-22E4D0BD9C4D}" destId="{09A936B4-20CB-4CE7-A975-C8D4467D3690}" srcOrd="0" destOrd="0" presId="urn:microsoft.com/office/officeart/2005/8/layout/vList5"/>
    <dgm:cxn modelId="{359699A0-4710-48CA-ABFB-A65C9C2A85D8}" type="presParOf" srcId="{09A936B4-20CB-4CE7-A975-C8D4467D3690}" destId="{59D58365-C4D1-4609-95EB-264CC5D8AB1C}" srcOrd="0" destOrd="0" presId="urn:microsoft.com/office/officeart/2005/8/layout/vList5"/>
    <dgm:cxn modelId="{27A92799-2E39-440C-AC70-46BFDC5CC477}" type="presParOf" srcId="{09A936B4-20CB-4CE7-A975-C8D4467D3690}" destId="{B3D7065D-D217-4F2A-91A8-A752ABF512E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13E94A-8A9E-4976-9365-F380CE2BB80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11EB4ECB-C194-41B2-AEF7-D5CA94ACB3E6}">
      <dgm:prSet phldrT="[Text]" custT="1"/>
      <dgm:spPr>
        <a:solidFill>
          <a:srgbClr val="279ACD">
            <a:alpha val="20000"/>
          </a:srgbClr>
        </a:solidFill>
      </dgm:spPr>
      <dgm:t>
        <a:bodyPr/>
        <a:lstStyle/>
        <a:p>
          <a:pPr>
            <a:buFont typeface="Arial" panose="020B0604020202020204" pitchFamily="34" charset="0"/>
            <a:buChar char="•"/>
          </a:pPr>
          <a:r>
            <a:rPr lang="en-US" sz="3000" b="0" i="0" u="none"/>
            <a:t>Written or oral statements that mention despair, suicide, or death</a:t>
          </a:r>
          <a:endParaRPr lang="en-CA" sz="3000"/>
        </a:p>
      </dgm:t>
    </dgm:pt>
    <dgm:pt modelId="{C7403A5E-1095-43C4-8A42-8168413B8072}" type="parTrans" cxnId="{11D8506F-2780-4434-B517-B14C3E343464}">
      <dgm:prSet/>
      <dgm:spPr/>
      <dgm:t>
        <a:bodyPr/>
        <a:lstStyle/>
        <a:p>
          <a:endParaRPr lang="en-CA"/>
        </a:p>
      </dgm:t>
    </dgm:pt>
    <dgm:pt modelId="{20037B86-D268-44A6-A5FC-3F1356B37051}" type="sibTrans" cxnId="{11D8506F-2780-4434-B517-B14C3E343464}">
      <dgm:prSet/>
      <dgm:spPr/>
      <dgm:t>
        <a:bodyPr/>
        <a:lstStyle/>
        <a:p>
          <a:endParaRPr lang="en-CA"/>
        </a:p>
      </dgm:t>
    </dgm:pt>
    <dgm:pt modelId="{5662EAA8-3A38-4947-ACAD-2BA04269BFDE}">
      <dgm:prSet custT="1"/>
      <dgm:spPr>
        <a:solidFill>
          <a:srgbClr val="279ACD">
            <a:alpha val="20000"/>
          </a:srgbClr>
        </a:solidFill>
      </dgm:spPr>
      <dgm:t>
        <a:bodyPr/>
        <a:lstStyle/>
        <a:p>
          <a:pPr>
            <a:buFont typeface="Arial" panose="020B0604020202020204" pitchFamily="34" charset="0"/>
            <a:buChar char="•"/>
          </a:pPr>
          <a:r>
            <a:rPr lang="en-US" sz="3000" b="0" i="0" u="none"/>
            <a:t>Severe hopelessness, helplessness, depression, social isolation, withdrawal</a:t>
          </a:r>
        </a:p>
      </dgm:t>
    </dgm:pt>
    <dgm:pt modelId="{FE18C76F-45FF-45B0-917B-48D09AE28512}" type="parTrans" cxnId="{F6CDFA49-ECEF-4018-9068-45917169600F}">
      <dgm:prSet/>
      <dgm:spPr/>
      <dgm:t>
        <a:bodyPr/>
        <a:lstStyle/>
        <a:p>
          <a:endParaRPr lang="en-CA"/>
        </a:p>
      </dgm:t>
    </dgm:pt>
    <dgm:pt modelId="{11439AD5-7D17-493B-B121-8D8EB16F2F17}" type="sibTrans" cxnId="{F6CDFA49-ECEF-4018-9068-45917169600F}">
      <dgm:prSet/>
      <dgm:spPr/>
      <dgm:t>
        <a:bodyPr/>
        <a:lstStyle/>
        <a:p>
          <a:endParaRPr lang="en-CA"/>
        </a:p>
      </dgm:t>
    </dgm:pt>
    <dgm:pt modelId="{F18999E7-62A7-4368-8EDC-CF98775518BA}">
      <dgm:prSet custT="1"/>
      <dgm:spPr>
        <a:solidFill>
          <a:srgbClr val="279ACD">
            <a:alpha val="20000"/>
          </a:srgbClr>
        </a:solidFill>
      </dgm:spPr>
      <dgm:t>
        <a:bodyPr/>
        <a:lstStyle/>
        <a:p>
          <a:pPr>
            <a:buFont typeface="Arial" panose="020B0604020202020204" pitchFamily="34" charset="0"/>
            <a:buChar char="•"/>
          </a:pPr>
          <a:r>
            <a:rPr lang="en-US" sz="3000" b="0" i="0" u="none"/>
            <a:t>Statements to the effect that the student is “going away for a long time”</a:t>
          </a:r>
        </a:p>
      </dgm:t>
    </dgm:pt>
    <dgm:pt modelId="{1B741E42-7440-4700-B463-EB7936273145}" type="parTrans" cxnId="{B4B18C6B-FC9A-427F-8A4C-E8603BDB346B}">
      <dgm:prSet/>
      <dgm:spPr/>
      <dgm:t>
        <a:bodyPr/>
        <a:lstStyle/>
        <a:p>
          <a:endParaRPr lang="en-CA"/>
        </a:p>
      </dgm:t>
    </dgm:pt>
    <dgm:pt modelId="{61B05F9F-F620-445A-823D-D5BCD3D43D9B}" type="sibTrans" cxnId="{B4B18C6B-FC9A-427F-8A4C-E8603BDB346B}">
      <dgm:prSet/>
      <dgm:spPr/>
      <dgm:t>
        <a:bodyPr/>
        <a:lstStyle/>
        <a:p>
          <a:endParaRPr lang="en-CA"/>
        </a:p>
      </dgm:t>
    </dgm:pt>
    <dgm:pt modelId="{A8A23F22-1606-4F64-ABA0-55E3CD134F2D}">
      <dgm:prSet custT="1"/>
      <dgm:spPr>
        <a:solidFill>
          <a:srgbClr val="279ACD">
            <a:alpha val="20000"/>
          </a:srgbClr>
        </a:solidFill>
      </dgm:spPr>
      <dgm:t>
        <a:bodyPr/>
        <a:lstStyle/>
        <a:p>
          <a:pPr>
            <a:buFont typeface="Arial" panose="020B0604020202020204" pitchFamily="34" charset="0"/>
            <a:buChar char="•"/>
          </a:pPr>
          <a:r>
            <a:rPr lang="en-US" sz="3000" b="0" i="0" u="none"/>
            <a:t>Written or oral expressions of a desire to injure or kill someone else</a:t>
          </a:r>
        </a:p>
      </dgm:t>
    </dgm:pt>
    <dgm:pt modelId="{4B0F7EB7-8706-4C19-A563-35857C449410}" type="parTrans" cxnId="{C8CD2F1F-EC2C-4274-ACD6-7C7D4B62FE00}">
      <dgm:prSet/>
      <dgm:spPr/>
      <dgm:t>
        <a:bodyPr/>
        <a:lstStyle/>
        <a:p>
          <a:endParaRPr lang="en-CA"/>
        </a:p>
      </dgm:t>
    </dgm:pt>
    <dgm:pt modelId="{C42348D6-B5FE-4134-A4F8-D69EBAA1E431}" type="sibTrans" cxnId="{C8CD2F1F-EC2C-4274-ACD6-7C7D4B62FE00}">
      <dgm:prSet/>
      <dgm:spPr/>
      <dgm:t>
        <a:bodyPr/>
        <a:lstStyle/>
        <a:p>
          <a:endParaRPr lang="en-CA"/>
        </a:p>
      </dgm:t>
    </dgm:pt>
    <dgm:pt modelId="{45BC1574-46DA-4F72-820C-FF97D1193451}">
      <dgm:prSet phldrT="[Text]" custT="1"/>
      <dgm:spPr>
        <a:solidFill>
          <a:srgbClr val="279ACD"/>
        </a:solidFill>
      </dgm:spPr>
      <dgm:t>
        <a:bodyPr/>
        <a:lstStyle/>
        <a:p>
          <a:pPr>
            <a:spcAft>
              <a:spcPts val="0"/>
            </a:spcAft>
          </a:pPr>
          <a:r>
            <a:rPr lang="en-CA" sz="4400"/>
            <a:t>Safety</a:t>
          </a:r>
        </a:p>
        <a:p>
          <a:pPr>
            <a:spcAft>
              <a:spcPts val="0"/>
            </a:spcAft>
          </a:pPr>
          <a:r>
            <a:rPr lang="en-US" sz="4400"/>
            <a:t>Indicators</a:t>
          </a:r>
          <a:endParaRPr lang="en-CA" sz="4400"/>
        </a:p>
      </dgm:t>
    </dgm:pt>
    <dgm:pt modelId="{3E56A157-0D04-49A4-8350-7C151BCFE926}" type="sibTrans" cxnId="{8770FC57-FABC-4B03-A02E-F01F4DB0F24D}">
      <dgm:prSet/>
      <dgm:spPr/>
      <dgm:t>
        <a:bodyPr/>
        <a:lstStyle/>
        <a:p>
          <a:endParaRPr lang="en-CA"/>
        </a:p>
      </dgm:t>
    </dgm:pt>
    <dgm:pt modelId="{2268C651-FD35-4C20-9A6A-4E37DCF00D90}" type="parTrans" cxnId="{8770FC57-FABC-4B03-A02E-F01F4DB0F24D}">
      <dgm:prSet/>
      <dgm:spPr/>
      <dgm:t>
        <a:bodyPr/>
        <a:lstStyle/>
        <a:p>
          <a:endParaRPr lang="en-CA"/>
        </a:p>
      </dgm:t>
    </dgm:pt>
    <dgm:pt modelId="{73E92C1D-145E-4F67-B699-22E4D0BD9C4D}" type="pres">
      <dgm:prSet presAssocID="{9F13E94A-8A9E-4976-9365-F380CE2BB800}" presName="Name0" presStyleCnt="0">
        <dgm:presLayoutVars>
          <dgm:dir/>
          <dgm:animLvl val="lvl"/>
          <dgm:resizeHandles val="exact"/>
        </dgm:presLayoutVars>
      </dgm:prSet>
      <dgm:spPr/>
    </dgm:pt>
    <dgm:pt modelId="{363C4184-9DAA-4B10-B780-F7959A9E47F6}" type="pres">
      <dgm:prSet presAssocID="{45BC1574-46DA-4F72-820C-FF97D1193451}" presName="linNode" presStyleCnt="0"/>
      <dgm:spPr/>
    </dgm:pt>
    <dgm:pt modelId="{17137A02-F393-4605-85B5-4688106E0FA8}" type="pres">
      <dgm:prSet presAssocID="{45BC1574-46DA-4F72-820C-FF97D1193451}" presName="parentText" presStyleLbl="node1" presStyleIdx="0" presStyleCnt="1">
        <dgm:presLayoutVars>
          <dgm:chMax val="1"/>
          <dgm:bulletEnabled val="1"/>
        </dgm:presLayoutVars>
      </dgm:prSet>
      <dgm:spPr/>
    </dgm:pt>
    <dgm:pt modelId="{A2963B34-94D1-421D-9C0C-2946DB3BE049}" type="pres">
      <dgm:prSet presAssocID="{45BC1574-46DA-4F72-820C-FF97D1193451}" presName="descendantText" presStyleLbl="alignAccFollowNode1" presStyleIdx="0" presStyleCnt="1" custScaleX="122891" custScaleY="104533">
        <dgm:presLayoutVars>
          <dgm:bulletEnabled val="1"/>
        </dgm:presLayoutVars>
      </dgm:prSet>
      <dgm:spPr/>
    </dgm:pt>
  </dgm:ptLst>
  <dgm:cxnLst>
    <dgm:cxn modelId="{C8CD2F1F-EC2C-4274-ACD6-7C7D4B62FE00}" srcId="{45BC1574-46DA-4F72-820C-FF97D1193451}" destId="{A8A23F22-1606-4F64-ABA0-55E3CD134F2D}" srcOrd="3" destOrd="0" parTransId="{4B0F7EB7-8706-4C19-A563-35857C449410}" sibTransId="{C42348D6-B5FE-4134-A4F8-D69EBAA1E431}"/>
    <dgm:cxn modelId="{2AAE942A-2C93-4493-B517-67D16889E397}" type="presOf" srcId="{9F13E94A-8A9E-4976-9365-F380CE2BB800}" destId="{73E92C1D-145E-4F67-B699-22E4D0BD9C4D}" srcOrd="0" destOrd="0" presId="urn:microsoft.com/office/officeart/2005/8/layout/vList5"/>
    <dgm:cxn modelId="{EEEAA543-D2E2-4AEC-AA4F-678DA35B35C8}" type="presOf" srcId="{5662EAA8-3A38-4947-ACAD-2BA04269BFDE}" destId="{A2963B34-94D1-421D-9C0C-2946DB3BE049}" srcOrd="0" destOrd="1" presId="urn:microsoft.com/office/officeart/2005/8/layout/vList5"/>
    <dgm:cxn modelId="{F6CDFA49-ECEF-4018-9068-45917169600F}" srcId="{45BC1574-46DA-4F72-820C-FF97D1193451}" destId="{5662EAA8-3A38-4947-ACAD-2BA04269BFDE}" srcOrd="1" destOrd="0" parTransId="{FE18C76F-45FF-45B0-917B-48D09AE28512}" sibTransId="{11439AD5-7D17-493B-B121-8D8EB16F2F17}"/>
    <dgm:cxn modelId="{B4B18C6B-FC9A-427F-8A4C-E8603BDB346B}" srcId="{45BC1574-46DA-4F72-820C-FF97D1193451}" destId="{F18999E7-62A7-4368-8EDC-CF98775518BA}" srcOrd="2" destOrd="0" parTransId="{1B741E42-7440-4700-B463-EB7936273145}" sibTransId="{61B05F9F-F620-445A-823D-D5BCD3D43D9B}"/>
    <dgm:cxn modelId="{11D8506F-2780-4434-B517-B14C3E343464}" srcId="{45BC1574-46DA-4F72-820C-FF97D1193451}" destId="{11EB4ECB-C194-41B2-AEF7-D5CA94ACB3E6}" srcOrd="0" destOrd="0" parTransId="{C7403A5E-1095-43C4-8A42-8168413B8072}" sibTransId="{20037B86-D268-44A6-A5FC-3F1356B37051}"/>
    <dgm:cxn modelId="{8770FC57-FABC-4B03-A02E-F01F4DB0F24D}" srcId="{9F13E94A-8A9E-4976-9365-F380CE2BB800}" destId="{45BC1574-46DA-4F72-820C-FF97D1193451}" srcOrd="0" destOrd="0" parTransId="{2268C651-FD35-4C20-9A6A-4E37DCF00D90}" sibTransId="{3E56A157-0D04-49A4-8350-7C151BCFE926}"/>
    <dgm:cxn modelId="{C91CBBAE-7251-4A60-B039-6AB206B7DA0D}" type="presOf" srcId="{F18999E7-62A7-4368-8EDC-CF98775518BA}" destId="{A2963B34-94D1-421D-9C0C-2946DB3BE049}" srcOrd="0" destOrd="2" presId="urn:microsoft.com/office/officeart/2005/8/layout/vList5"/>
    <dgm:cxn modelId="{E9BE17E9-522F-4EE1-B784-39BFDE84A486}" type="presOf" srcId="{A8A23F22-1606-4F64-ABA0-55E3CD134F2D}" destId="{A2963B34-94D1-421D-9C0C-2946DB3BE049}" srcOrd="0" destOrd="3" presId="urn:microsoft.com/office/officeart/2005/8/layout/vList5"/>
    <dgm:cxn modelId="{B528D0F9-BADC-4421-91F1-1B7F250CFB71}" type="presOf" srcId="{45BC1574-46DA-4F72-820C-FF97D1193451}" destId="{17137A02-F393-4605-85B5-4688106E0FA8}" srcOrd="0" destOrd="0" presId="urn:microsoft.com/office/officeart/2005/8/layout/vList5"/>
    <dgm:cxn modelId="{AB77D9FD-DE34-4DCD-B0B7-C2C9E7B9E67C}" type="presOf" srcId="{11EB4ECB-C194-41B2-AEF7-D5CA94ACB3E6}" destId="{A2963B34-94D1-421D-9C0C-2946DB3BE049}" srcOrd="0" destOrd="0" presId="urn:microsoft.com/office/officeart/2005/8/layout/vList5"/>
    <dgm:cxn modelId="{F2EB70ED-A476-43C0-8826-7E08433341BA}" type="presParOf" srcId="{73E92C1D-145E-4F67-B699-22E4D0BD9C4D}" destId="{363C4184-9DAA-4B10-B780-F7959A9E47F6}" srcOrd="0" destOrd="0" presId="urn:microsoft.com/office/officeart/2005/8/layout/vList5"/>
    <dgm:cxn modelId="{86883C86-D7D2-41EB-8C91-662C4BE5EDCF}" type="presParOf" srcId="{363C4184-9DAA-4B10-B780-F7959A9E47F6}" destId="{17137A02-F393-4605-85B5-4688106E0FA8}" srcOrd="0" destOrd="0" presId="urn:microsoft.com/office/officeart/2005/8/layout/vList5"/>
    <dgm:cxn modelId="{E5E57DAE-60FE-420F-AC1F-2064D5C98A83}" type="presParOf" srcId="{363C4184-9DAA-4B10-B780-F7959A9E47F6}" destId="{A2963B34-94D1-421D-9C0C-2946DB3BE04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13E94A-8A9E-4976-9365-F380CE2BB80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B25B067E-9EDE-4C23-9B4B-1BDC4F4C35AF}">
      <dgm:prSet phldrT="[Text]" custT="1"/>
      <dgm:spPr>
        <a:solidFill>
          <a:srgbClr val="C00000"/>
        </a:solidFill>
      </dgm:spPr>
      <dgm:t>
        <a:bodyPr/>
        <a:lstStyle/>
        <a:p>
          <a:pPr>
            <a:spcAft>
              <a:spcPts val="0"/>
            </a:spcAft>
          </a:pPr>
          <a:r>
            <a:rPr lang="en-CA" sz="4400"/>
            <a:t>Emergency</a:t>
          </a:r>
        </a:p>
        <a:p>
          <a:pPr>
            <a:spcAft>
              <a:spcPts val="0"/>
            </a:spcAft>
          </a:pPr>
          <a:r>
            <a:rPr lang="en-US" sz="4400"/>
            <a:t>Indicators</a:t>
          </a:r>
          <a:endParaRPr lang="en-CA" sz="4400"/>
        </a:p>
      </dgm:t>
    </dgm:pt>
    <dgm:pt modelId="{80716AA8-3EFA-4240-BFA1-B11EC154745F}" type="parTrans" cxnId="{755A1738-FF3B-4DE2-A13A-36689FFBF2F2}">
      <dgm:prSet/>
      <dgm:spPr/>
      <dgm:t>
        <a:bodyPr/>
        <a:lstStyle/>
        <a:p>
          <a:endParaRPr lang="en-CA"/>
        </a:p>
      </dgm:t>
    </dgm:pt>
    <dgm:pt modelId="{796AE7EA-3371-4456-9A97-98C8C0A2E01C}" type="sibTrans" cxnId="{755A1738-FF3B-4DE2-A13A-36689FFBF2F2}">
      <dgm:prSet/>
      <dgm:spPr/>
      <dgm:t>
        <a:bodyPr/>
        <a:lstStyle/>
        <a:p>
          <a:endParaRPr lang="en-CA"/>
        </a:p>
      </dgm:t>
    </dgm:pt>
    <dgm:pt modelId="{F211E9F1-9D55-433D-A322-FF826B99C161}">
      <dgm:prSet phldrT="[Text]" custT="1"/>
      <dgm:spPr>
        <a:solidFill>
          <a:srgbClr val="C00000">
            <a:alpha val="20000"/>
          </a:srgbClr>
        </a:solidFill>
      </dgm:spPr>
      <dgm:t>
        <a:bodyPr/>
        <a:lstStyle/>
        <a:p>
          <a:r>
            <a:rPr lang="en-US" sz="3000" b="0" i="0" u="none" strike="noStrike">
              <a:solidFill>
                <a:schemeClr val="tx1"/>
              </a:solidFill>
              <a:effectLst/>
              <a:latin typeface="+mn-lt"/>
              <a:ea typeface="+mn-ea"/>
              <a:cs typeface="+mn-cs"/>
            </a:rPr>
            <a:t>The student is behaving in a physically or verbally aggressive manner toward themselves, others, property, or animals</a:t>
          </a:r>
          <a:endParaRPr lang="en-CA" sz="3000"/>
        </a:p>
      </dgm:t>
    </dgm:pt>
    <dgm:pt modelId="{26A3A209-9649-40D3-AB55-8866202C7239}" type="parTrans" cxnId="{8EF2A7A9-0A39-41F7-BA2A-C85B321AEB0B}">
      <dgm:prSet/>
      <dgm:spPr/>
      <dgm:t>
        <a:bodyPr/>
        <a:lstStyle/>
        <a:p>
          <a:endParaRPr lang="en-CA"/>
        </a:p>
      </dgm:t>
    </dgm:pt>
    <dgm:pt modelId="{B2E40E11-D72C-42A2-93DE-841DBCC9DBB6}" type="sibTrans" cxnId="{8EF2A7A9-0A39-41F7-BA2A-C85B321AEB0B}">
      <dgm:prSet/>
      <dgm:spPr/>
      <dgm:t>
        <a:bodyPr/>
        <a:lstStyle/>
        <a:p>
          <a:endParaRPr lang="en-CA"/>
        </a:p>
      </dgm:t>
    </dgm:pt>
    <dgm:pt modelId="{0773ABF3-94C3-4347-8710-0BD05CC45CDC}">
      <dgm:prSet custT="1"/>
      <dgm:spPr>
        <a:solidFill>
          <a:srgbClr val="C00000">
            <a:alpha val="20000"/>
          </a:srgbClr>
        </a:solidFill>
      </dgm:spPr>
      <dgm:t>
        <a:bodyPr/>
        <a:lstStyle/>
        <a:p>
          <a:r>
            <a:rPr lang="en-US" sz="3000" b="0" i="0" u="none" strike="noStrike">
              <a:solidFill>
                <a:schemeClr val="tx1"/>
              </a:solidFill>
              <a:effectLst/>
              <a:latin typeface="+mn-lt"/>
              <a:ea typeface="+mn-ea"/>
              <a:cs typeface="+mn-cs"/>
            </a:rPr>
            <a:t>The student is unresponsive to the external environment</a:t>
          </a:r>
          <a:endParaRPr lang="en-CA" sz="3000"/>
        </a:p>
      </dgm:t>
    </dgm:pt>
    <dgm:pt modelId="{B753CFC8-1E44-47A9-8533-2DE702F49510}" type="parTrans" cxnId="{8BB18256-F8C3-4ED4-BD10-9DF428DEB5C5}">
      <dgm:prSet/>
      <dgm:spPr/>
      <dgm:t>
        <a:bodyPr/>
        <a:lstStyle/>
        <a:p>
          <a:endParaRPr lang="en-CA"/>
        </a:p>
      </dgm:t>
    </dgm:pt>
    <dgm:pt modelId="{25C5C94E-AC93-4AC6-88FE-F1B66ED0AA25}" type="sibTrans" cxnId="{8BB18256-F8C3-4ED4-BD10-9DF428DEB5C5}">
      <dgm:prSet/>
      <dgm:spPr/>
      <dgm:t>
        <a:bodyPr/>
        <a:lstStyle/>
        <a:p>
          <a:endParaRPr lang="en-CA"/>
        </a:p>
      </dgm:t>
    </dgm:pt>
    <dgm:pt modelId="{CE927E4F-6C69-4423-942C-9A16B42B9177}">
      <dgm:prSet phldrT="[Text]" custT="1"/>
      <dgm:spPr>
        <a:solidFill>
          <a:srgbClr val="C00000">
            <a:alpha val="20000"/>
          </a:srgbClr>
        </a:solidFill>
      </dgm:spPr>
      <dgm:t>
        <a:bodyPr/>
        <a:lstStyle/>
        <a:p>
          <a:r>
            <a:rPr lang="en-CA" sz="3000"/>
            <a:t>The situation feels threatening or dangerous to you</a:t>
          </a:r>
        </a:p>
      </dgm:t>
    </dgm:pt>
    <dgm:pt modelId="{7F0F2C35-7DFA-470C-8FE8-0B43EBF2F49D}" type="parTrans" cxnId="{980256A4-0022-4045-A312-55C33EEE85E3}">
      <dgm:prSet/>
      <dgm:spPr/>
      <dgm:t>
        <a:bodyPr/>
        <a:lstStyle/>
        <a:p>
          <a:endParaRPr lang="en-CA"/>
        </a:p>
      </dgm:t>
    </dgm:pt>
    <dgm:pt modelId="{BB87B7A7-0ACE-4361-8410-CB6874450C3E}" type="sibTrans" cxnId="{980256A4-0022-4045-A312-55C33EEE85E3}">
      <dgm:prSet/>
      <dgm:spPr/>
      <dgm:t>
        <a:bodyPr/>
        <a:lstStyle/>
        <a:p>
          <a:endParaRPr lang="en-CA"/>
        </a:p>
      </dgm:t>
    </dgm:pt>
    <dgm:pt modelId="{73E92C1D-145E-4F67-B699-22E4D0BD9C4D}" type="pres">
      <dgm:prSet presAssocID="{9F13E94A-8A9E-4976-9365-F380CE2BB800}" presName="Name0" presStyleCnt="0">
        <dgm:presLayoutVars>
          <dgm:dir/>
          <dgm:animLvl val="lvl"/>
          <dgm:resizeHandles val="exact"/>
        </dgm:presLayoutVars>
      </dgm:prSet>
      <dgm:spPr/>
    </dgm:pt>
    <dgm:pt modelId="{7337D97D-5398-4CFD-B0BB-A1DD3FC4F898}" type="pres">
      <dgm:prSet presAssocID="{B25B067E-9EDE-4C23-9B4B-1BDC4F4C35AF}" presName="linNode" presStyleCnt="0"/>
      <dgm:spPr/>
    </dgm:pt>
    <dgm:pt modelId="{744B2933-A658-401C-A410-CC7C13328FD8}" type="pres">
      <dgm:prSet presAssocID="{B25B067E-9EDE-4C23-9B4B-1BDC4F4C35AF}" presName="parentText" presStyleLbl="node1" presStyleIdx="0" presStyleCnt="1">
        <dgm:presLayoutVars>
          <dgm:chMax val="1"/>
          <dgm:bulletEnabled val="1"/>
        </dgm:presLayoutVars>
      </dgm:prSet>
      <dgm:spPr/>
    </dgm:pt>
    <dgm:pt modelId="{B43EC865-1906-4F20-9E49-DE13BBBF376F}" type="pres">
      <dgm:prSet presAssocID="{B25B067E-9EDE-4C23-9B4B-1BDC4F4C35AF}" presName="descendantText" presStyleLbl="alignAccFollowNode1" presStyleIdx="0" presStyleCnt="1" custScaleX="113225">
        <dgm:presLayoutVars>
          <dgm:bulletEnabled val="1"/>
        </dgm:presLayoutVars>
      </dgm:prSet>
      <dgm:spPr/>
    </dgm:pt>
  </dgm:ptLst>
  <dgm:cxnLst>
    <dgm:cxn modelId="{E02E7100-CAB8-4FD5-8346-1A5C0ADEEE56}" type="presOf" srcId="{CE927E4F-6C69-4423-942C-9A16B42B9177}" destId="{B43EC865-1906-4F20-9E49-DE13BBBF376F}" srcOrd="0" destOrd="2" presId="urn:microsoft.com/office/officeart/2005/8/layout/vList5"/>
    <dgm:cxn modelId="{2AAE942A-2C93-4493-B517-67D16889E397}" type="presOf" srcId="{9F13E94A-8A9E-4976-9365-F380CE2BB800}" destId="{73E92C1D-145E-4F67-B699-22E4D0BD9C4D}" srcOrd="0" destOrd="0" presId="urn:microsoft.com/office/officeart/2005/8/layout/vList5"/>
    <dgm:cxn modelId="{755A1738-FF3B-4DE2-A13A-36689FFBF2F2}" srcId="{9F13E94A-8A9E-4976-9365-F380CE2BB800}" destId="{B25B067E-9EDE-4C23-9B4B-1BDC4F4C35AF}" srcOrd="0" destOrd="0" parTransId="{80716AA8-3EFA-4240-BFA1-B11EC154745F}" sibTransId="{796AE7EA-3371-4456-9A97-98C8C0A2E01C}"/>
    <dgm:cxn modelId="{8BB18256-F8C3-4ED4-BD10-9DF428DEB5C5}" srcId="{B25B067E-9EDE-4C23-9B4B-1BDC4F4C35AF}" destId="{0773ABF3-94C3-4347-8710-0BD05CC45CDC}" srcOrd="1" destOrd="0" parTransId="{B753CFC8-1E44-47A9-8533-2DE702F49510}" sibTransId="{25C5C94E-AC93-4AC6-88FE-F1B66ED0AA25}"/>
    <dgm:cxn modelId="{1C54B78A-DF9B-424B-8579-95C253BB84D6}" type="presOf" srcId="{0773ABF3-94C3-4347-8710-0BD05CC45CDC}" destId="{B43EC865-1906-4F20-9E49-DE13BBBF376F}" srcOrd="0" destOrd="1" presId="urn:microsoft.com/office/officeart/2005/8/layout/vList5"/>
    <dgm:cxn modelId="{980256A4-0022-4045-A312-55C33EEE85E3}" srcId="{B25B067E-9EDE-4C23-9B4B-1BDC4F4C35AF}" destId="{CE927E4F-6C69-4423-942C-9A16B42B9177}" srcOrd="2" destOrd="0" parTransId="{7F0F2C35-7DFA-470C-8FE8-0B43EBF2F49D}" sibTransId="{BB87B7A7-0ACE-4361-8410-CB6874450C3E}"/>
    <dgm:cxn modelId="{8EF2A7A9-0A39-41F7-BA2A-C85B321AEB0B}" srcId="{B25B067E-9EDE-4C23-9B4B-1BDC4F4C35AF}" destId="{F211E9F1-9D55-433D-A322-FF826B99C161}" srcOrd="0" destOrd="0" parTransId="{26A3A209-9649-40D3-AB55-8866202C7239}" sibTransId="{B2E40E11-D72C-42A2-93DE-841DBCC9DBB6}"/>
    <dgm:cxn modelId="{2DC251AF-95B3-44E1-A818-73EC541765E6}" type="presOf" srcId="{F211E9F1-9D55-433D-A322-FF826B99C161}" destId="{B43EC865-1906-4F20-9E49-DE13BBBF376F}" srcOrd="0" destOrd="0" presId="urn:microsoft.com/office/officeart/2005/8/layout/vList5"/>
    <dgm:cxn modelId="{EE52D5C3-2943-4038-8AF1-0FBF702D2097}" type="presOf" srcId="{B25B067E-9EDE-4C23-9B4B-1BDC4F4C35AF}" destId="{744B2933-A658-401C-A410-CC7C13328FD8}" srcOrd="0" destOrd="0" presId="urn:microsoft.com/office/officeart/2005/8/layout/vList5"/>
    <dgm:cxn modelId="{2185D4AF-E720-4457-AE4F-5D1B12DF6C8F}" type="presParOf" srcId="{73E92C1D-145E-4F67-B699-22E4D0BD9C4D}" destId="{7337D97D-5398-4CFD-B0BB-A1DD3FC4F898}" srcOrd="0" destOrd="0" presId="urn:microsoft.com/office/officeart/2005/8/layout/vList5"/>
    <dgm:cxn modelId="{95D0CE0A-D0D9-4E9D-BBC8-6BB2D6A2F5C0}" type="presParOf" srcId="{7337D97D-5398-4CFD-B0BB-A1DD3FC4F898}" destId="{744B2933-A658-401C-A410-CC7C13328FD8}" srcOrd="0" destOrd="0" presId="urn:microsoft.com/office/officeart/2005/8/layout/vList5"/>
    <dgm:cxn modelId="{7CCA7D09-C536-4271-B9C2-FA45BEC356B2}" type="presParOf" srcId="{7337D97D-5398-4CFD-B0BB-A1DD3FC4F898}" destId="{B43EC865-1906-4F20-9E49-DE13BBBF376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13E94A-8A9E-4976-9365-F380CE2BB80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5C863C1C-A6AD-481F-9461-E8EA0E488F47}">
      <dgm:prSet phldrT="[Text]" custT="1"/>
      <dgm:spPr>
        <a:solidFill>
          <a:srgbClr val="279ACD"/>
        </a:solidFill>
      </dgm:spPr>
      <dgm:t>
        <a:bodyPr/>
        <a:lstStyle/>
        <a:p>
          <a:pPr>
            <a:lnSpc>
              <a:spcPct val="100000"/>
            </a:lnSpc>
            <a:spcAft>
              <a:spcPts val="0"/>
            </a:spcAft>
          </a:pPr>
          <a:r>
            <a:rPr lang="en-US" sz="4400"/>
            <a:t>Set the Stage</a:t>
          </a:r>
          <a:endParaRPr lang="en-CA" sz="4400"/>
        </a:p>
      </dgm:t>
    </dgm:pt>
    <dgm:pt modelId="{A1725690-7433-4C4C-ACD2-DA64F33C0127}" type="parTrans" cxnId="{6E7BABBD-F9E7-4AF3-8384-B17ADB61FC31}">
      <dgm:prSet/>
      <dgm:spPr/>
      <dgm:t>
        <a:bodyPr/>
        <a:lstStyle/>
        <a:p>
          <a:endParaRPr lang="en-CA"/>
        </a:p>
      </dgm:t>
    </dgm:pt>
    <dgm:pt modelId="{04C34DC1-A2E5-4B5E-8334-C347542265F9}" type="sibTrans" cxnId="{6E7BABBD-F9E7-4AF3-8384-B17ADB61FC31}">
      <dgm:prSet/>
      <dgm:spPr/>
      <dgm:t>
        <a:bodyPr/>
        <a:lstStyle/>
        <a:p>
          <a:endParaRPr lang="en-CA"/>
        </a:p>
      </dgm:t>
    </dgm:pt>
    <dgm:pt modelId="{3B02FDE9-6045-4193-BD21-91320ABF8884}">
      <dgm:prSet phldrT="[Text]" custT="1"/>
      <dgm:spPr>
        <a:solidFill>
          <a:srgbClr val="279ACD">
            <a:alpha val="20000"/>
          </a:srgbClr>
        </a:solidFill>
      </dgm:spPr>
      <dgm:t>
        <a:bodyPr/>
        <a:lstStyle/>
        <a:p>
          <a:pPr>
            <a:buFont typeface="Arial" panose="020B0604020202020204" pitchFamily="34" charset="0"/>
            <a:buChar char="•"/>
          </a:pPr>
          <a:r>
            <a:rPr lang="en-CA" sz="3000"/>
            <a:t>Speak to the student privately</a:t>
          </a:r>
        </a:p>
      </dgm:t>
    </dgm:pt>
    <dgm:pt modelId="{EFBA654E-9A5E-44A3-834C-AC8C3C843B68}" type="sibTrans" cxnId="{B525378F-62F9-48C1-ADDC-1FF13B0FD6F3}">
      <dgm:prSet/>
      <dgm:spPr/>
      <dgm:t>
        <a:bodyPr/>
        <a:lstStyle/>
        <a:p>
          <a:endParaRPr lang="en-CA"/>
        </a:p>
      </dgm:t>
    </dgm:pt>
    <dgm:pt modelId="{B5F08F8D-33F5-4788-96FC-5F5CC1FDB6B9}" type="parTrans" cxnId="{B525378F-62F9-48C1-ADDC-1FF13B0FD6F3}">
      <dgm:prSet/>
      <dgm:spPr/>
      <dgm:t>
        <a:bodyPr/>
        <a:lstStyle/>
        <a:p>
          <a:endParaRPr lang="en-CA"/>
        </a:p>
      </dgm:t>
    </dgm:pt>
    <dgm:pt modelId="{275CE016-645C-4D3A-B296-9DC1618FF092}">
      <dgm:prSet custT="1"/>
      <dgm:spPr>
        <a:solidFill>
          <a:srgbClr val="279ACD">
            <a:alpha val="20000"/>
          </a:srgbClr>
        </a:solidFill>
      </dgm:spPr>
      <dgm:t>
        <a:bodyPr/>
        <a:lstStyle/>
        <a:p>
          <a:pPr>
            <a:buFont typeface="Arial" panose="020B0604020202020204" pitchFamily="34" charset="0"/>
            <a:buChar char="•"/>
          </a:pPr>
          <a:r>
            <a:rPr lang="en-CA" sz="3000"/>
            <a:t>Be aware of your own body language and stress level</a:t>
          </a:r>
        </a:p>
      </dgm:t>
    </dgm:pt>
    <dgm:pt modelId="{DF85233C-FE78-48CE-9F41-1C4606BDEF97}" type="parTrans" cxnId="{841A7890-953B-4493-AC2A-F66628341F71}">
      <dgm:prSet/>
      <dgm:spPr/>
      <dgm:t>
        <a:bodyPr/>
        <a:lstStyle/>
        <a:p>
          <a:endParaRPr lang="en-CA"/>
        </a:p>
      </dgm:t>
    </dgm:pt>
    <dgm:pt modelId="{27F34058-15F2-41FC-9F2E-4D11E43D7708}" type="sibTrans" cxnId="{841A7890-953B-4493-AC2A-F66628341F71}">
      <dgm:prSet/>
      <dgm:spPr/>
      <dgm:t>
        <a:bodyPr/>
        <a:lstStyle/>
        <a:p>
          <a:endParaRPr lang="en-CA"/>
        </a:p>
      </dgm:t>
    </dgm:pt>
    <dgm:pt modelId="{96084F52-0B2A-4494-AE68-3CB255A91FAD}">
      <dgm:prSet custT="1"/>
      <dgm:spPr>
        <a:solidFill>
          <a:srgbClr val="279ACD">
            <a:alpha val="20000"/>
          </a:srgbClr>
        </a:solidFill>
      </dgm:spPr>
      <dgm:t>
        <a:bodyPr/>
        <a:lstStyle/>
        <a:p>
          <a:pPr>
            <a:buFont typeface="Arial" panose="020B0604020202020204" pitchFamily="34" charset="0"/>
            <a:buChar char="•"/>
          </a:pPr>
          <a:r>
            <a:rPr lang="en-CA" sz="3000"/>
            <a:t>Set a positive tone</a:t>
          </a:r>
        </a:p>
      </dgm:t>
    </dgm:pt>
    <dgm:pt modelId="{C6C25209-7767-41FB-9B13-26BEB4E209F9}" type="parTrans" cxnId="{F02C43A3-6F38-4B6C-A0AC-9360B663292A}">
      <dgm:prSet/>
      <dgm:spPr/>
      <dgm:t>
        <a:bodyPr/>
        <a:lstStyle/>
        <a:p>
          <a:endParaRPr lang="en-CA"/>
        </a:p>
      </dgm:t>
    </dgm:pt>
    <dgm:pt modelId="{F0FBF724-3EDC-49C8-A4AF-2250E16A6901}" type="sibTrans" cxnId="{F02C43A3-6F38-4B6C-A0AC-9360B663292A}">
      <dgm:prSet/>
      <dgm:spPr/>
      <dgm:t>
        <a:bodyPr/>
        <a:lstStyle/>
        <a:p>
          <a:endParaRPr lang="en-CA"/>
        </a:p>
      </dgm:t>
    </dgm:pt>
    <dgm:pt modelId="{97759A58-AD14-4133-9E7E-0AF005157F7F}">
      <dgm:prSet custT="1"/>
      <dgm:spPr>
        <a:solidFill>
          <a:srgbClr val="279ACD">
            <a:alpha val="20000"/>
          </a:srgbClr>
        </a:solidFill>
      </dgm:spPr>
      <dgm:t>
        <a:bodyPr/>
        <a:lstStyle/>
        <a:p>
          <a:pPr>
            <a:buFont typeface="Arial" panose="020B0604020202020204" pitchFamily="34" charset="0"/>
            <a:buChar char="•"/>
          </a:pPr>
          <a:r>
            <a:rPr lang="en-CA" sz="3000"/>
            <a:t>Ensure you have time to listen</a:t>
          </a:r>
        </a:p>
      </dgm:t>
    </dgm:pt>
    <dgm:pt modelId="{DA918664-85C5-4652-A1EB-67826E4B6F3A}" type="parTrans" cxnId="{5E984A61-F019-44B4-9737-1E6964141729}">
      <dgm:prSet/>
      <dgm:spPr/>
      <dgm:t>
        <a:bodyPr/>
        <a:lstStyle/>
        <a:p>
          <a:endParaRPr lang="en-CA"/>
        </a:p>
      </dgm:t>
    </dgm:pt>
    <dgm:pt modelId="{9DEA3B20-3753-414B-890B-E0C98A7D6D0F}" type="sibTrans" cxnId="{5E984A61-F019-44B4-9737-1E6964141729}">
      <dgm:prSet/>
      <dgm:spPr/>
      <dgm:t>
        <a:bodyPr/>
        <a:lstStyle/>
        <a:p>
          <a:endParaRPr lang="en-CA"/>
        </a:p>
      </dgm:t>
    </dgm:pt>
    <dgm:pt modelId="{55FCB7C8-07DA-E443-A435-4452EA72DA63}">
      <dgm:prSet custT="1"/>
      <dgm:spPr>
        <a:solidFill>
          <a:srgbClr val="279ACD">
            <a:alpha val="20000"/>
          </a:srgbClr>
        </a:solidFill>
      </dgm:spPr>
      <dgm:t>
        <a:bodyPr/>
        <a:lstStyle/>
        <a:p>
          <a:pPr>
            <a:buFont typeface="Arial" panose="020B0604020202020204" pitchFamily="34" charset="0"/>
            <a:buChar char="•"/>
          </a:pPr>
          <a:r>
            <a:rPr lang="en-CA" sz="3000" dirty="0"/>
            <a:t>Understand the power dynamic between you and your students</a:t>
          </a:r>
        </a:p>
      </dgm:t>
    </dgm:pt>
    <dgm:pt modelId="{2B26A52A-69C1-FB4D-8579-2933AB325472}" type="parTrans" cxnId="{5AB7A55C-ABC6-4ED4-9381-1BD01436918F}">
      <dgm:prSet/>
      <dgm:spPr/>
    </dgm:pt>
    <dgm:pt modelId="{F14DD6FD-025B-074D-B5D3-3DA9C47510C9}" type="sibTrans" cxnId="{5AB7A55C-ABC6-4ED4-9381-1BD01436918F}">
      <dgm:prSet/>
      <dgm:spPr/>
    </dgm:pt>
    <dgm:pt modelId="{73E92C1D-145E-4F67-B699-22E4D0BD9C4D}" type="pres">
      <dgm:prSet presAssocID="{9F13E94A-8A9E-4976-9365-F380CE2BB800}" presName="Name0" presStyleCnt="0">
        <dgm:presLayoutVars>
          <dgm:dir/>
          <dgm:animLvl val="lvl"/>
          <dgm:resizeHandles val="exact"/>
        </dgm:presLayoutVars>
      </dgm:prSet>
      <dgm:spPr/>
    </dgm:pt>
    <dgm:pt modelId="{BDBAA482-DE47-4624-8A73-1D65F30F8D67}" type="pres">
      <dgm:prSet presAssocID="{5C863C1C-A6AD-481F-9461-E8EA0E488F47}" presName="linNode" presStyleCnt="0"/>
      <dgm:spPr/>
    </dgm:pt>
    <dgm:pt modelId="{DEBBE0E8-3713-4176-A5D2-E97AA4E515E7}" type="pres">
      <dgm:prSet presAssocID="{5C863C1C-A6AD-481F-9461-E8EA0E488F47}" presName="parentText" presStyleLbl="node1" presStyleIdx="0" presStyleCnt="1" custLinFactNeighborX="-4402" custLinFactNeighborY="-8514">
        <dgm:presLayoutVars>
          <dgm:chMax val="1"/>
          <dgm:bulletEnabled val="1"/>
        </dgm:presLayoutVars>
      </dgm:prSet>
      <dgm:spPr/>
    </dgm:pt>
    <dgm:pt modelId="{7F5EA589-3117-48AF-829C-1375C5A6D501}" type="pres">
      <dgm:prSet presAssocID="{5C863C1C-A6AD-481F-9461-E8EA0E488F47}" presName="descendantText" presStyleLbl="alignAccFollowNode1" presStyleIdx="0" presStyleCnt="1" custScaleX="109356">
        <dgm:presLayoutVars>
          <dgm:bulletEnabled val="1"/>
        </dgm:presLayoutVars>
      </dgm:prSet>
      <dgm:spPr/>
    </dgm:pt>
  </dgm:ptLst>
  <dgm:cxnLst>
    <dgm:cxn modelId="{F4D3A003-02EF-4158-A233-788963479FBC}" type="presOf" srcId="{55FCB7C8-07DA-E443-A435-4452EA72DA63}" destId="{7F5EA589-3117-48AF-829C-1375C5A6D501}" srcOrd="0" destOrd="4" presId="urn:microsoft.com/office/officeart/2005/8/layout/vList5"/>
    <dgm:cxn modelId="{C5A56C06-9385-4707-A095-AE4DB853D8E6}" type="presOf" srcId="{3B02FDE9-6045-4193-BD21-91320ABF8884}" destId="{7F5EA589-3117-48AF-829C-1375C5A6D501}" srcOrd="0" destOrd="0" presId="urn:microsoft.com/office/officeart/2005/8/layout/vList5"/>
    <dgm:cxn modelId="{965A5C15-9473-4A7A-8B16-9B642A44F771}" type="presOf" srcId="{96084F52-0B2A-4494-AE68-3CB255A91FAD}" destId="{7F5EA589-3117-48AF-829C-1375C5A6D501}" srcOrd="0" destOrd="2" presId="urn:microsoft.com/office/officeart/2005/8/layout/vList5"/>
    <dgm:cxn modelId="{2AAE942A-2C93-4493-B517-67D16889E397}" type="presOf" srcId="{9F13E94A-8A9E-4976-9365-F380CE2BB800}" destId="{73E92C1D-145E-4F67-B699-22E4D0BD9C4D}" srcOrd="0" destOrd="0" presId="urn:microsoft.com/office/officeart/2005/8/layout/vList5"/>
    <dgm:cxn modelId="{5AB7A55C-ABC6-4ED4-9381-1BD01436918F}" srcId="{5C863C1C-A6AD-481F-9461-E8EA0E488F47}" destId="{55FCB7C8-07DA-E443-A435-4452EA72DA63}" srcOrd="4" destOrd="0" parTransId="{2B26A52A-69C1-FB4D-8579-2933AB325472}" sibTransId="{F14DD6FD-025B-074D-B5D3-3DA9C47510C9}"/>
    <dgm:cxn modelId="{5E984A61-F019-44B4-9737-1E6964141729}" srcId="{5C863C1C-A6AD-481F-9461-E8EA0E488F47}" destId="{97759A58-AD14-4133-9E7E-0AF005157F7F}" srcOrd="3" destOrd="0" parTransId="{DA918664-85C5-4652-A1EB-67826E4B6F3A}" sibTransId="{9DEA3B20-3753-414B-890B-E0C98A7D6D0F}"/>
    <dgm:cxn modelId="{B525378F-62F9-48C1-ADDC-1FF13B0FD6F3}" srcId="{5C863C1C-A6AD-481F-9461-E8EA0E488F47}" destId="{3B02FDE9-6045-4193-BD21-91320ABF8884}" srcOrd="0" destOrd="0" parTransId="{B5F08F8D-33F5-4788-96FC-5F5CC1FDB6B9}" sibTransId="{EFBA654E-9A5E-44A3-834C-AC8C3C843B68}"/>
    <dgm:cxn modelId="{841A7890-953B-4493-AC2A-F66628341F71}" srcId="{5C863C1C-A6AD-481F-9461-E8EA0E488F47}" destId="{275CE016-645C-4D3A-B296-9DC1618FF092}" srcOrd="1" destOrd="0" parTransId="{DF85233C-FE78-48CE-9F41-1C4606BDEF97}" sibTransId="{27F34058-15F2-41FC-9F2E-4D11E43D7708}"/>
    <dgm:cxn modelId="{F02C43A3-6F38-4B6C-A0AC-9360B663292A}" srcId="{5C863C1C-A6AD-481F-9461-E8EA0E488F47}" destId="{96084F52-0B2A-4494-AE68-3CB255A91FAD}" srcOrd="2" destOrd="0" parTransId="{C6C25209-7767-41FB-9B13-26BEB4E209F9}" sibTransId="{F0FBF724-3EDC-49C8-A4AF-2250E16A6901}"/>
    <dgm:cxn modelId="{55E71AAE-A5F4-42D1-9E82-AAF75578C46D}" type="presOf" srcId="{97759A58-AD14-4133-9E7E-0AF005157F7F}" destId="{7F5EA589-3117-48AF-829C-1375C5A6D501}" srcOrd="0" destOrd="3" presId="urn:microsoft.com/office/officeart/2005/8/layout/vList5"/>
    <dgm:cxn modelId="{6E7BABBD-F9E7-4AF3-8384-B17ADB61FC31}" srcId="{9F13E94A-8A9E-4976-9365-F380CE2BB800}" destId="{5C863C1C-A6AD-481F-9461-E8EA0E488F47}" srcOrd="0" destOrd="0" parTransId="{A1725690-7433-4C4C-ACD2-DA64F33C0127}" sibTransId="{04C34DC1-A2E5-4B5E-8334-C347542265F9}"/>
    <dgm:cxn modelId="{B06064D3-568B-4FE7-80D2-827B5090CB58}" type="presOf" srcId="{275CE016-645C-4D3A-B296-9DC1618FF092}" destId="{7F5EA589-3117-48AF-829C-1375C5A6D501}" srcOrd="0" destOrd="1" presId="urn:microsoft.com/office/officeart/2005/8/layout/vList5"/>
    <dgm:cxn modelId="{88A7C7F7-0638-4D70-A17B-925D46D138E4}" type="presOf" srcId="{5C863C1C-A6AD-481F-9461-E8EA0E488F47}" destId="{DEBBE0E8-3713-4176-A5D2-E97AA4E515E7}" srcOrd="0" destOrd="0" presId="urn:microsoft.com/office/officeart/2005/8/layout/vList5"/>
    <dgm:cxn modelId="{A62D1A6E-A486-4234-A27D-E8982409641D}" type="presParOf" srcId="{73E92C1D-145E-4F67-B699-22E4D0BD9C4D}" destId="{BDBAA482-DE47-4624-8A73-1D65F30F8D67}" srcOrd="0" destOrd="0" presId="urn:microsoft.com/office/officeart/2005/8/layout/vList5"/>
    <dgm:cxn modelId="{89CC53D4-8D62-418A-8D12-A72BEDC833B1}" type="presParOf" srcId="{BDBAA482-DE47-4624-8A73-1D65F30F8D67}" destId="{DEBBE0E8-3713-4176-A5D2-E97AA4E515E7}" srcOrd="0" destOrd="0" presId="urn:microsoft.com/office/officeart/2005/8/layout/vList5"/>
    <dgm:cxn modelId="{AC101D04-2A06-4305-8B7F-05A234E9F699}" type="presParOf" srcId="{BDBAA482-DE47-4624-8A73-1D65F30F8D67}" destId="{7F5EA589-3117-48AF-829C-1375C5A6D5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13E94A-8A9E-4976-9365-F380CE2BB80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5C863C1C-A6AD-481F-9461-E8EA0E488F47}">
      <dgm:prSet phldrT="[Text]" custT="1"/>
      <dgm:spPr>
        <a:solidFill>
          <a:srgbClr val="279ACD"/>
        </a:solidFill>
      </dgm:spPr>
      <dgm:t>
        <a:bodyPr/>
        <a:lstStyle/>
        <a:p>
          <a:pPr>
            <a:lnSpc>
              <a:spcPct val="100000"/>
            </a:lnSpc>
            <a:spcAft>
              <a:spcPts val="0"/>
            </a:spcAft>
          </a:pPr>
          <a:r>
            <a:rPr lang="en-US" sz="4400"/>
            <a:t>Ask Permission</a:t>
          </a:r>
          <a:endParaRPr lang="en-CA" sz="4400"/>
        </a:p>
      </dgm:t>
    </dgm:pt>
    <dgm:pt modelId="{A1725690-7433-4C4C-ACD2-DA64F33C0127}" type="parTrans" cxnId="{6E7BABBD-F9E7-4AF3-8384-B17ADB61FC31}">
      <dgm:prSet/>
      <dgm:spPr/>
      <dgm:t>
        <a:bodyPr/>
        <a:lstStyle/>
        <a:p>
          <a:endParaRPr lang="en-CA"/>
        </a:p>
      </dgm:t>
    </dgm:pt>
    <dgm:pt modelId="{04C34DC1-A2E5-4B5E-8334-C347542265F9}" type="sibTrans" cxnId="{6E7BABBD-F9E7-4AF3-8384-B17ADB61FC31}">
      <dgm:prSet/>
      <dgm:spPr/>
      <dgm:t>
        <a:bodyPr/>
        <a:lstStyle/>
        <a:p>
          <a:endParaRPr lang="en-CA"/>
        </a:p>
      </dgm:t>
    </dgm:pt>
    <dgm:pt modelId="{3B02FDE9-6045-4193-BD21-91320ABF8884}">
      <dgm:prSet phldrT="[Text]" custT="1"/>
      <dgm:spPr>
        <a:solidFill>
          <a:srgbClr val="279ACD">
            <a:alpha val="20000"/>
          </a:srgbClr>
        </a:solidFill>
      </dgm:spPr>
      <dgm:t>
        <a:bodyPr/>
        <a:lstStyle/>
        <a:p>
          <a:pPr>
            <a:buFont typeface="Arial" panose="020B0604020202020204" pitchFamily="34" charset="0"/>
            <a:buChar char="•"/>
          </a:pPr>
          <a:r>
            <a:rPr lang="en-CA" sz="3000"/>
            <a:t>Share your concern and ask permission to speak about it further:</a:t>
          </a:r>
          <a:br>
            <a:rPr lang="en-CA" sz="3000"/>
          </a:br>
          <a:endParaRPr lang="en-CA" sz="3000"/>
        </a:p>
      </dgm:t>
    </dgm:pt>
    <dgm:pt modelId="{EFBA654E-9A5E-44A3-834C-AC8C3C843B68}" type="sibTrans" cxnId="{B525378F-62F9-48C1-ADDC-1FF13B0FD6F3}">
      <dgm:prSet/>
      <dgm:spPr/>
      <dgm:t>
        <a:bodyPr/>
        <a:lstStyle/>
        <a:p>
          <a:endParaRPr lang="en-CA"/>
        </a:p>
      </dgm:t>
    </dgm:pt>
    <dgm:pt modelId="{B5F08F8D-33F5-4788-96FC-5F5CC1FDB6B9}" type="parTrans" cxnId="{B525378F-62F9-48C1-ADDC-1FF13B0FD6F3}">
      <dgm:prSet/>
      <dgm:spPr/>
      <dgm:t>
        <a:bodyPr/>
        <a:lstStyle/>
        <a:p>
          <a:endParaRPr lang="en-CA"/>
        </a:p>
      </dgm:t>
    </dgm:pt>
    <dgm:pt modelId="{104FB01C-E6F5-441B-A2F2-E6FD4177266F}">
      <dgm:prSet custT="1"/>
      <dgm:spPr>
        <a:solidFill>
          <a:srgbClr val="279ACD">
            <a:alpha val="20000"/>
          </a:srgbClr>
        </a:solidFill>
      </dgm:spPr>
      <dgm:t>
        <a:bodyPr/>
        <a:lstStyle/>
        <a:p>
          <a:pPr>
            <a:buFont typeface="Arial" panose="020B0604020202020204" pitchFamily="34" charset="0"/>
            <a:buNone/>
          </a:pPr>
          <a:r>
            <a:rPr lang="en-CA" sz="3000" i="1"/>
            <a:t>	“I'm concerned about ... I wonder if we could talk about ..."</a:t>
          </a:r>
          <a:endParaRPr lang="en-CA" sz="3000"/>
        </a:p>
      </dgm:t>
    </dgm:pt>
    <dgm:pt modelId="{EF4F075D-3CBF-4BF6-BE2D-0709591F94E3}" type="parTrans" cxnId="{E8842638-B23E-4D7C-BAF2-BF43EC75A52C}">
      <dgm:prSet/>
      <dgm:spPr/>
      <dgm:t>
        <a:bodyPr/>
        <a:lstStyle/>
        <a:p>
          <a:endParaRPr lang="en-CA"/>
        </a:p>
      </dgm:t>
    </dgm:pt>
    <dgm:pt modelId="{8512861B-2585-4AC2-AC4D-281826AFCCBC}" type="sibTrans" cxnId="{E8842638-B23E-4D7C-BAF2-BF43EC75A52C}">
      <dgm:prSet/>
      <dgm:spPr/>
      <dgm:t>
        <a:bodyPr/>
        <a:lstStyle/>
        <a:p>
          <a:endParaRPr lang="en-CA"/>
        </a:p>
      </dgm:t>
    </dgm:pt>
    <dgm:pt modelId="{73E92C1D-145E-4F67-B699-22E4D0BD9C4D}" type="pres">
      <dgm:prSet presAssocID="{9F13E94A-8A9E-4976-9365-F380CE2BB800}" presName="Name0" presStyleCnt="0">
        <dgm:presLayoutVars>
          <dgm:dir/>
          <dgm:animLvl val="lvl"/>
          <dgm:resizeHandles val="exact"/>
        </dgm:presLayoutVars>
      </dgm:prSet>
      <dgm:spPr/>
    </dgm:pt>
    <dgm:pt modelId="{BDBAA482-DE47-4624-8A73-1D65F30F8D67}" type="pres">
      <dgm:prSet presAssocID="{5C863C1C-A6AD-481F-9461-E8EA0E488F47}" presName="linNode" presStyleCnt="0"/>
      <dgm:spPr/>
    </dgm:pt>
    <dgm:pt modelId="{DEBBE0E8-3713-4176-A5D2-E97AA4E515E7}" type="pres">
      <dgm:prSet presAssocID="{5C863C1C-A6AD-481F-9461-E8EA0E488F47}" presName="parentText" presStyleLbl="node1" presStyleIdx="0" presStyleCnt="1" custLinFactNeighborX="-4402" custLinFactNeighborY="-8514">
        <dgm:presLayoutVars>
          <dgm:chMax val="1"/>
          <dgm:bulletEnabled val="1"/>
        </dgm:presLayoutVars>
      </dgm:prSet>
      <dgm:spPr/>
    </dgm:pt>
    <dgm:pt modelId="{7F5EA589-3117-48AF-829C-1375C5A6D501}" type="pres">
      <dgm:prSet presAssocID="{5C863C1C-A6AD-481F-9461-E8EA0E488F47}" presName="descendantText" presStyleLbl="alignAccFollowNode1" presStyleIdx="0" presStyleCnt="1" custScaleX="109356">
        <dgm:presLayoutVars>
          <dgm:bulletEnabled val="1"/>
        </dgm:presLayoutVars>
      </dgm:prSet>
      <dgm:spPr/>
    </dgm:pt>
  </dgm:ptLst>
  <dgm:cxnLst>
    <dgm:cxn modelId="{C5A56C06-9385-4707-A095-AE4DB853D8E6}" type="presOf" srcId="{3B02FDE9-6045-4193-BD21-91320ABF8884}" destId="{7F5EA589-3117-48AF-829C-1375C5A6D501}" srcOrd="0" destOrd="0" presId="urn:microsoft.com/office/officeart/2005/8/layout/vList5"/>
    <dgm:cxn modelId="{2AAE942A-2C93-4493-B517-67D16889E397}" type="presOf" srcId="{9F13E94A-8A9E-4976-9365-F380CE2BB800}" destId="{73E92C1D-145E-4F67-B699-22E4D0BD9C4D}" srcOrd="0" destOrd="0" presId="urn:microsoft.com/office/officeart/2005/8/layout/vList5"/>
    <dgm:cxn modelId="{465B9D2F-1E96-4900-BD2E-DAACFEC1B07B}" type="presOf" srcId="{104FB01C-E6F5-441B-A2F2-E6FD4177266F}" destId="{7F5EA589-3117-48AF-829C-1375C5A6D501}" srcOrd="0" destOrd="1" presId="urn:microsoft.com/office/officeart/2005/8/layout/vList5"/>
    <dgm:cxn modelId="{E8842638-B23E-4D7C-BAF2-BF43EC75A52C}" srcId="{3B02FDE9-6045-4193-BD21-91320ABF8884}" destId="{104FB01C-E6F5-441B-A2F2-E6FD4177266F}" srcOrd="0" destOrd="0" parTransId="{EF4F075D-3CBF-4BF6-BE2D-0709591F94E3}" sibTransId="{8512861B-2585-4AC2-AC4D-281826AFCCBC}"/>
    <dgm:cxn modelId="{B525378F-62F9-48C1-ADDC-1FF13B0FD6F3}" srcId="{5C863C1C-A6AD-481F-9461-E8EA0E488F47}" destId="{3B02FDE9-6045-4193-BD21-91320ABF8884}" srcOrd="0" destOrd="0" parTransId="{B5F08F8D-33F5-4788-96FC-5F5CC1FDB6B9}" sibTransId="{EFBA654E-9A5E-44A3-834C-AC8C3C843B68}"/>
    <dgm:cxn modelId="{6E7BABBD-F9E7-4AF3-8384-B17ADB61FC31}" srcId="{9F13E94A-8A9E-4976-9365-F380CE2BB800}" destId="{5C863C1C-A6AD-481F-9461-E8EA0E488F47}" srcOrd="0" destOrd="0" parTransId="{A1725690-7433-4C4C-ACD2-DA64F33C0127}" sibTransId="{04C34DC1-A2E5-4B5E-8334-C347542265F9}"/>
    <dgm:cxn modelId="{88A7C7F7-0638-4D70-A17B-925D46D138E4}" type="presOf" srcId="{5C863C1C-A6AD-481F-9461-E8EA0E488F47}" destId="{DEBBE0E8-3713-4176-A5D2-E97AA4E515E7}" srcOrd="0" destOrd="0" presId="urn:microsoft.com/office/officeart/2005/8/layout/vList5"/>
    <dgm:cxn modelId="{A62D1A6E-A486-4234-A27D-E8982409641D}" type="presParOf" srcId="{73E92C1D-145E-4F67-B699-22E4D0BD9C4D}" destId="{BDBAA482-DE47-4624-8A73-1D65F30F8D67}" srcOrd="0" destOrd="0" presId="urn:microsoft.com/office/officeart/2005/8/layout/vList5"/>
    <dgm:cxn modelId="{89CC53D4-8D62-418A-8D12-A72BEDC833B1}" type="presParOf" srcId="{BDBAA482-DE47-4624-8A73-1D65F30F8D67}" destId="{DEBBE0E8-3713-4176-A5D2-E97AA4E515E7}" srcOrd="0" destOrd="0" presId="urn:microsoft.com/office/officeart/2005/8/layout/vList5"/>
    <dgm:cxn modelId="{AC101D04-2A06-4305-8B7F-05A234E9F699}" type="presParOf" srcId="{BDBAA482-DE47-4624-8A73-1D65F30F8D67}" destId="{7F5EA589-3117-48AF-829C-1375C5A6D5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13E94A-8A9E-4976-9365-F380CE2BB80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5C863C1C-A6AD-481F-9461-E8EA0E488F47}">
      <dgm:prSet phldrT="[Text]" custT="1"/>
      <dgm:spPr>
        <a:solidFill>
          <a:srgbClr val="279ACD"/>
        </a:solidFill>
      </dgm:spPr>
      <dgm:t>
        <a:bodyPr/>
        <a:lstStyle/>
        <a:p>
          <a:pPr>
            <a:lnSpc>
              <a:spcPct val="100000"/>
            </a:lnSpc>
            <a:spcAft>
              <a:spcPts val="0"/>
            </a:spcAft>
          </a:pPr>
          <a:r>
            <a:rPr lang="en-US" sz="4400"/>
            <a:t>Start the Conversation</a:t>
          </a:r>
          <a:endParaRPr lang="en-CA" sz="4400"/>
        </a:p>
      </dgm:t>
    </dgm:pt>
    <dgm:pt modelId="{A1725690-7433-4C4C-ACD2-DA64F33C0127}" type="parTrans" cxnId="{6E7BABBD-F9E7-4AF3-8384-B17ADB61FC31}">
      <dgm:prSet/>
      <dgm:spPr/>
      <dgm:t>
        <a:bodyPr/>
        <a:lstStyle/>
        <a:p>
          <a:endParaRPr lang="en-CA"/>
        </a:p>
      </dgm:t>
    </dgm:pt>
    <dgm:pt modelId="{04C34DC1-A2E5-4B5E-8334-C347542265F9}" type="sibTrans" cxnId="{6E7BABBD-F9E7-4AF3-8384-B17ADB61FC31}">
      <dgm:prSet/>
      <dgm:spPr/>
      <dgm:t>
        <a:bodyPr/>
        <a:lstStyle/>
        <a:p>
          <a:endParaRPr lang="en-CA"/>
        </a:p>
      </dgm:t>
    </dgm:pt>
    <dgm:pt modelId="{3B02FDE9-6045-4193-BD21-91320ABF8884}">
      <dgm:prSet phldrT="[Text]" custT="1"/>
      <dgm:spPr>
        <a:solidFill>
          <a:srgbClr val="279ACD">
            <a:alpha val="20000"/>
          </a:srgbClr>
        </a:solidFill>
      </dgm:spPr>
      <dgm:t>
        <a:bodyPr/>
        <a:lstStyle/>
        <a:p>
          <a:pPr>
            <a:buFont typeface="Arial" panose="020B0604020202020204" pitchFamily="34" charset="0"/>
            <a:buChar char="•"/>
          </a:pPr>
          <a:r>
            <a:rPr lang="en-CA" sz="3000"/>
            <a:t>Express your concern and caring.</a:t>
          </a:r>
        </a:p>
      </dgm:t>
    </dgm:pt>
    <dgm:pt modelId="{EFBA654E-9A5E-44A3-834C-AC8C3C843B68}" type="sibTrans" cxnId="{B525378F-62F9-48C1-ADDC-1FF13B0FD6F3}">
      <dgm:prSet/>
      <dgm:spPr/>
      <dgm:t>
        <a:bodyPr/>
        <a:lstStyle/>
        <a:p>
          <a:endParaRPr lang="en-CA"/>
        </a:p>
      </dgm:t>
    </dgm:pt>
    <dgm:pt modelId="{B5F08F8D-33F5-4788-96FC-5F5CC1FDB6B9}" type="parTrans" cxnId="{B525378F-62F9-48C1-ADDC-1FF13B0FD6F3}">
      <dgm:prSet/>
      <dgm:spPr/>
      <dgm:t>
        <a:bodyPr/>
        <a:lstStyle/>
        <a:p>
          <a:endParaRPr lang="en-CA"/>
        </a:p>
      </dgm:t>
    </dgm:pt>
    <dgm:pt modelId="{C2BF6D41-724A-4079-9D2B-C2852A914F43}">
      <dgm:prSet custT="1"/>
      <dgm:spPr>
        <a:solidFill>
          <a:srgbClr val="279ACD">
            <a:alpha val="20000"/>
          </a:srgbClr>
        </a:solidFill>
      </dgm:spPr>
      <dgm:t>
        <a:bodyPr/>
        <a:lstStyle/>
        <a:p>
          <a:pPr>
            <a:buFont typeface="Arial" panose="020B0604020202020204" pitchFamily="34" charset="0"/>
            <a:buChar char="•"/>
          </a:pPr>
          <a:r>
            <a:rPr lang="en-CA" sz="3000"/>
            <a:t>Point out specific behaviours you've observed</a:t>
          </a:r>
        </a:p>
      </dgm:t>
    </dgm:pt>
    <dgm:pt modelId="{96D422C9-0F16-47CF-B3DD-5289985F29DA}" type="parTrans" cxnId="{388195E8-C089-427C-8D64-F40625D6E949}">
      <dgm:prSet/>
      <dgm:spPr/>
      <dgm:t>
        <a:bodyPr/>
        <a:lstStyle/>
        <a:p>
          <a:endParaRPr lang="en-CA"/>
        </a:p>
      </dgm:t>
    </dgm:pt>
    <dgm:pt modelId="{9F916036-ED7B-4521-949F-388099449EB6}" type="sibTrans" cxnId="{388195E8-C089-427C-8D64-F40625D6E949}">
      <dgm:prSet/>
      <dgm:spPr/>
      <dgm:t>
        <a:bodyPr/>
        <a:lstStyle/>
        <a:p>
          <a:endParaRPr lang="en-CA"/>
        </a:p>
      </dgm:t>
    </dgm:pt>
    <dgm:pt modelId="{352C3C26-C5AB-49A6-B64F-27BCD3A4FA44}">
      <dgm:prSet custT="1"/>
      <dgm:spPr>
        <a:solidFill>
          <a:srgbClr val="279ACD">
            <a:alpha val="20000"/>
          </a:srgbClr>
        </a:solidFill>
      </dgm:spPr>
      <dgm:t>
        <a:bodyPr/>
        <a:lstStyle/>
        <a:p>
          <a:pPr>
            <a:buFont typeface="Arial" panose="020B0604020202020204" pitchFamily="34" charset="0"/>
            <a:buChar char="•"/>
          </a:pPr>
          <a:r>
            <a:rPr lang="en-CA" sz="3000"/>
            <a:t>Ask about how they are</a:t>
          </a:r>
        </a:p>
      </dgm:t>
    </dgm:pt>
    <dgm:pt modelId="{533D90BD-BD5E-4CE3-B161-2567FA80FEDE}" type="parTrans" cxnId="{58CB78B8-B5DA-4C1B-B075-862AFB9ADC48}">
      <dgm:prSet/>
      <dgm:spPr/>
      <dgm:t>
        <a:bodyPr/>
        <a:lstStyle/>
        <a:p>
          <a:endParaRPr lang="en-CA"/>
        </a:p>
      </dgm:t>
    </dgm:pt>
    <dgm:pt modelId="{A9EF8DE9-E962-42F9-B068-CA29314D1166}" type="sibTrans" cxnId="{58CB78B8-B5DA-4C1B-B075-862AFB9ADC48}">
      <dgm:prSet/>
      <dgm:spPr/>
      <dgm:t>
        <a:bodyPr/>
        <a:lstStyle/>
        <a:p>
          <a:endParaRPr lang="en-CA"/>
        </a:p>
      </dgm:t>
    </dgm:pt>
    <dgm:pt modelId="{F8980652-B946-4C7D-9E65-0923058322BF}">
      <dgm:prSet custT="1"/>
      <dgm:spPr>
        <a:solidFill>
          <a:srgbClr val="279ACD">
            <a:alpha val="20000"/>
          </a:srgbClr>
        </a:solidFill>
      </dgm:spPr>
      <dgm:t>
        <a:bodyPr/>
        <a:lstStyle/>
        <a:p>
          <a:pPr>
            <a:buFont typeface="Arial" panose="020B0604020202020204" pitchFamily="34" charset="0"/>
            <a:buChar char="•"/>
          </a:pPr>
          <a:r>
            <a:rPr lang="en-CA" sz="3000" dirty="0"/>
            <a:t>Listen attentively to the student's response and encourage them to talk</a:t>
          </a:r>
        </a:p>
      </dgm:t>
    </dgm:pt>
    <dgm:pt modelId="{A364498C-8617-468B-BC49-2DB0C987D4C5}" type="parTrans" cxnId="{BCF6D35C-04D9-4D99-B725-F9EF954C135D}">
      <dgm:prSet/>
      <dgm:spPr/>
      <dgm:t>
        <a:bodyPr/>
        <a:lstStyle/>
        <a:p>
          <a:endParaRPr lang="en-CA"/>
        </a:p>
      </dgm:t>
    </dgm:pt>
    <dgm:pt modelId="{A44279C3-BEA6-416B-9C68-72449B2E246E}" type="sibTrans" cxnId="{BCF6D35C-04D9-4D99-B725-F9EF954C135D}">
      <dgm:prSet/>
      <dgm:spPr/>
      <dgm:t>
        <a:bodyPr/>
        <a:lstStyle/>
        <a:p>
          <a:endParaRPr lang="en-CA"/>
        </a:p>
      </dgm:t>
    </dgm:pt>
    <dgm:pt modelId="{DDF20FC5-91D8-422C-BA5A-4CF76C8F6B4E}">
      <dgm:prSet custT="1"/>
      <dgm:spPr>
        <a:solidFill>
          <a:srgbClr val="279ACD">
            <a:alpha val="20000"/>
          </a:srgbClr>
        </a:solidFill>
      </dgm:spPr>
      <dgm:t>
        <a:bodyPr/>
        <a:lstStyle/>
        <a:p>
          <a:pPr>
            <a:buFont typeface="Arial" panose="020B0604020202020204" pitchFamily="34" charset="0"/>
            <a:buChar char="•"/>
          </a:pPr>
          <a:r>
            <a:rPr lang="en-CA" sz="3000"/>
            <a:t>Ask open-ended questions</a:t>
          </a:r>
        </a:p>
      </dgm:t>
    </dgm:pt>
    <dgm:pt modelId="{0588D19F-07A7-4803-904D-D6AC60FF958D}" type="parTrans" cxnId="{3EACA423-C39B-4218-9959-38B0AD31B98B}">
      <dgm:prSet/>
      <dgm:spPr/>
    </dgm:pt>
    <dgm:pt modelId="{9921D7F8-D7F6-48BB-AD6D-CAD49ECFC6F9}" type="sibTrans" cxnId="{3EACA423-C39B-4218-9959-38B0AD31B98B}">
      <dgm:prSet/>
      <dgm:spPr/>
    </dgm:pt>
    <dgm:pt modelId="{73E92C1D-145E-4F67-B699-22E4D0BD9C4D}" type="pres">
      <dgm:prSet presAssocID="{9F13E94A-8A9E-4976-9365-F380CE2BB800}" presName="Name0" presStyleCnt="0">
        <dgm:presLayoutVars>
          <dgm:dir/>
          <dgm:animLvl val="lvl"/>
          <dgm:resizeHandles val="exact"/>
        </dgm:presLayoutVars>
      </dgm:prSet>
      <dgm:spPr/>
    </dgm:pt>
    <dgm:pt modelId="{BDBAA482-DE47-4624-8A73-1D65F30F8D67}" type="pres">
      <dgm:prSet presAssocID="{5C863C1C-A6AD-481F-9461-E8EA0E488F47}" presName="linNode" presStyleCnt="0"/>
      <dgm:spPr/>
    </dgm:pt>
    <dgm:pt modelId="{DEBBE0E8-3713-4176-A5D2-E97AA4E515E7}" type="pres">
      <dgm:prSet presAssocID="{5C863C1C-A6AD-481F-9461-E8EA0E488F47}" presName="parentText" presStyleLbl="node1" presStyleIdx="0" presStyleCnt="1" custScaleX="96261" custScaleY="100098" custLinFactNeighborX="-4402" custLinFactNeighborY="-8514">
        <dgm:presLayoutVars>
          <dgm:chMax val="1"/>
          <dgm:bulletEnabled val="1"/>
        </dgm:presLayoutVars>
      </dgm:prSet>
      <dgm:spPr/>
    </dgm:pt>
    <dgm:pt modelId="{7F5EA589-3117-48AF-829C-1375C5A6D501}" type="pres">
      <dgm:prSet presAssocID="{5C863C1C-A6AD-481F-9461-E8EA0E488F47}" presName="descendantText" presStyleLbl="alignAccFollowNode1" presStyleIdx="0" presStyleCnt="1" custScaleX="109356" custScaleY="103143">
        <dgm:presLayoutVars>
          <dgm:bulletEnabled val="1"/>
        </dgm:presLayoutVars>
      </dgm:prSet>
      <dgm:spPr/>
    </dgm:pt>
  </dgm:ptLst>
  <dgm:cxnLst>
    <dgm:cxn modelId="{C5A56C06-9385-4707-A095-AE4DB853D8E6}" type="presOf" srcId="{3B02FDE9-6045-4193-BD21-91320ABF8884}" destId="{7F5EA589-3117-48AF-829C-1375C5A6D501}" srcOrd="0" destOrd="0" presId="urn:microsoft.com/office/officeart/2005/8/layout/vList5"/>
    <dgm:cxn modelId="{0D745312-178C-4187-9F7A-6AC98AAF3956}" type="presOf" srcId="{352C3C26-C5AB-49A6-B64F-27BCD3A4FA44}" destId="{7F5EA589-3117-48AF-829C-1375C5A6D501}" srcOrd="0" destOrd="3" presId="urn:microsoft.com/office/officeart/2005/8/layout/vList5"/>
    <dgm:cxn modelId="{3EACA423-C39B-4218-9959-38B0AD31B98B}" srcId="{5C863C1C-A6AD-481F-9461-E8EA0E488F47}" destId="{DDF20FC5-91D8-422C-BA5A-4CF76C8F6B4E}" srcOrd="2" destOrd="0" parTransId="{0588D19F-07A7-4803-904D-D6AC60FF958D}" sibTransId="{9921D7F8-D7F6-48BB-AD6D-CAD49ECFC6F9}"/>
    <dgm:cxn modelId="{2AAE942A-2C93-4493-B517-67D16889E397}" type="presOf" srcId="{9F13E94A-8A9E-4976-9365-F380CE2BB800}" destId="{73E92C1D-145E-4F67-B699-22E4D0BD9C4D}" srcOrd="0" destOrd="0" presId="urn:microsoft.com/office/officeart/2005/8/layout/vList5"/>
    <dgm:cxn modelId="{BCF6D35C-04D9-4D99-B725-F9EF954C135D}" srcId="{5C863C1C-A6AD-481F-9461-E8EA0E488F47}" destId="{F8980652-B946-4C7D-9E65-0923058322BF}" srcOrd="4" destOrd="0" parTransId="{A364498C-8617-468B-BC49-2DB0C987D4C5}" sibTransId="{A44279C3-BEA6-416B-9C68-72449B2E246E}"/>
    <dgm:cxn modelId="{F16E2558-E210-4AF0-93F0-7F6876E873E2}" type="presOf" srcId="{C2BF6D41-724A-4079-9D2B-C2852A914F43}" destId="{7F5EA589-3117-48AF-829C-1375C5A6D501}" srcOrd="0" destOrd="1" presId="urn:microsoft.com/office/officeart/2005/8/layout/vList5"/>
    <dgm:cxn modelId="{FC9FCF7D-12D8-42DD-A72F-33A7CC7792AD}" type="presOf" srcId="{DDF20FC5-91D8-422C-BA5A-4CF76C8F6B4E}" destId="{7F5EA589-3117-48AF-829C-1375C5A6D501}" srcOrd="0" destOrd="2" presId="urn:microsoft.com/office/officeart/2005/8/layout/vList5"/>
    <dgm:cxn modelId="{B525378F-62F9-48C1-ADDC-1FF13B0FD6F3}" srcId="{5C863C1C-A6AD-481F-9461-E8EA0E488F47}" destId="{3B02FDE9-6045-4193-BD21-91320ABF8884}" srcOrd="0" destOrd="0" parTransId="{B5F08F8D-33F5-4788-96FC-5F5CC1FDB6B9}" sibTransId="{EFBA654E-9A5E-44A3-834C-AC8C3C843B68}"/>
    <dgm:cxn modelId="{58CB78B8-B5DA-4C1B-B075-862AFB9ADC48}" srcId="{5C863C1C-A6AD-481F-9461-E8EA0E488F47}" destId="{352C3C26-C5AB-49A6-B64F-27BCD3A4FA44}" srcOrd="3" destOrd="0" parTransId="{533D90BD-BD5E-4CE3-B161-2567FA80FEDE}" sibTransId="{A9EF8DE9-E962-42F9-B068-CA29314D1166}"/>
    <dgm:cxn modelId="{6E7BABBD-F9E7-4AF3-8384-B17ADB61FC31}" srcId="{9F13E94A-8A9E-4976-9365-F380CE2BB800}" destId="{5C863C1C-A6AD-481F-9461-E8EA0E488F47}" srcOrd="0" destOrd="0" parTransId="{A1725690-7433-4C4C-ACD2-DA64F33C0127}" sibTransId="{04C34DC1-A2E5-4B5E-8334-C347542265F9}"/>
    <dgm:cxn modelId="{388195E8-C089-427C-8D64-F40625D6E949}" srcId="{5C863C1C-A6AD-481F-9461-E8EA0E488F47}" destId="{C2BF6D41-724A-4079-9D2B-C2852A914F43}" srcOrd="1" destOrd="0" parTransId="{96D422C9-0F16-47CF-B3DD-5289985F29DA}" sibTransId="{9F916036-ED7B-4521-949F-388099449EB6}"/>
    <dgm:cxn modelId="{363A67F6-D082-4766-9197-BA33B9BB8076}" type="presOf" srcId="{F8980652-B946-4C7D-9E65-0923058322BF}" destId="{7F5EA589-3117-48AF-829C-1375C5A6D501}" srcOrd="0" destOrd="4" presId="urn:microsoft.com/office/officeart/2005/8/layout/vList5"/>
    <dgm:cxn modelId="{88A7C7F7-0638-4D70-A17B-925D46D138E4}" type="presOf" srcId="{5C863C1C-A6AD-481F-9461-E8EA0E488F47}" destId="{DEBBE0E8-3713-4176-A5D2-E97AA4E515E7}" srcOrd="0" destOrd="0" presId="urn:microsoft.com/office/officeart/2005/8/layout/vList5"/>
    <dgm:cxn modelId="{A62D1A6E-A486-4234-A27D-E8982409641D}" type="presParOf" srcId="{73E92C1D-145E-4F67-B699-22E4D0BD9C4D}" destId="{BDBAA482-DE47-4624-8A73-1D65F30F8D67}" srcOrd="0" destOrd="0" presId="urn:microsoft.com/office/officeart/2005/8/layout/vList5"/>
    <dgm:cxn modelId="{89CC53D4-8D62-418A-8D12-A72BEDC833B1}" type="presParOf" srcId="{BDBAA482-DE47-4624-8A73-1D65F30F8D67}" destId="{DEBBE0E8-3713-4176-A5D2-E97AA4E515E7}" srcOrd="0" destOrd="0" presId="urn:microsoft.com/office/officeart/2005/8/layout/vList5"/>
    <dgm:cxn modelId="{AC101D04-2A06-4305-8B7F-05A234E9F699}" type="presParOf" srcId="{BDBAA482-DE47-4624-8A73-1D65F30F8D67}" destId="{7F5EA589-3117-48AF-829C-1375C5A6D5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13E94A-8A9E-4976-9365-F380CE2BB80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5C863C1C-A6AD-481F-9461-E8EA0E488F47}">
      <dgm:prSet phldrT="[Text]" custT="1"/>
      <dgm:spPr>
        <a:solidFill>
          <a:srgbClr val="279ACD"/>
        </a:solidFill>
      </dgm:spPr>
      <dgm:t>
        <a:bodyPr/>
        <a:lstStyle/>
        <a:p>
          <a:pPr>
            <a:lnSpc>
              <a:spcPct val="100000"/>
            </a:lnSpc>
            <a:spcAft>
              <a:spcPts val="0"/>
            </a:spcAft>
          </a:pPr>
          <a:r>
            <a:rPr lang="en-US" sz="4400"/>
            <a:t>Maintaining Professional Boundaries</a:t>
          </a:r>
          <a:endParaRPr lang="en-CA" sz="4400"/>
        </a:p>
      </dgm:t>
    </dgm:pt>
    <dgm:pt modelId="{A1725690-7433-4C4C-ACD2-DA64F33C0127}" type="parTrans" cxnId="{6E7BABBD-F9E7-4AF3-8384-B17ADB61FC31}">
      <dgm:prSet/>
      <dgm:spPr/>
      <dgm:t>
        <a:bodyPr/>
        <a:lstStyle/>
        <a:p>
          <a:endParaRPr lang="en-CA"/>
        </a:p>
      </dgm:t>
    </dgm:pt>
    <dgm:pt modelId="{04C34DC1-A2E5-4B5E-8334-C347542265F9}" type="sibTrans" cxnId="{6E7BABBD-F9E7-4AF3-8384-B17ADB61FC31}">
      <dgm:prSet/>
      <dgm:spPr/>
      <dgm:t>
        <a:bodyPr/>
        <a:lstStyle/>
        <a:p>
          <a:endParaRPr lang="en-CA"/>
        </a:p>
      </dgm:t>
    </dgm:pt>
    <dgm:pt modelId="{3B02FDE9-6045-4193-BD21-91320ABF8884}">
      <dgm:prSet phldrT="[Text]" custT="1"/>
      <dgm:spPr>
        <a:solidFill>
          <a:srgbClr val="279ACD">
            <a:alpha val="20000"/>
          </a:srgbClr>
        </a:solidFill>
      </dgm:spPr>
      <dgm:t>
        <a:bodyPr/>
        <a:lstStyle/>
        <a:p>
          <a:pPr>
            <a:buFont typeface="Arial" panose="020B0604020202020204" pitchFamily="34" charset="0"/>
            <a:buChar char="•"/>
          </a:pPr>
          <a:r>
            <a:rPr lang="en-CA" sz="3000"/>
            <a:t>Your role is not to counsel</a:t>
          </a:r>
        </a:p>
      </dgm:t>
    </dgm:pt>
    <dgm:pt modelId="{EFBA654E-9A5E-44A3-834C-AC8C3C843B68}" type="sibTrans" cxnId="{B525378F-62F9-48C1-ADDC-1FF13B0FD6F3}">
      <dgm:prSet/>
      <dgm:spPr/>
      <dgm:t>
        <a:bodyPr/>
        <a:lstStyle/>
        <a:p>
          <a:endParaRPr lang="en-CA"/>
        </a:p>
      </dgm:t>
    </dgm:pt>
    <dgm:pt modelId="{B5F08F8D-33F5-4788-96FC-5F5CC1FDB6B9}" type="parTrans" cxnId="{B525378F-62F9-48C1-ADDC-1FF13B0FD6F3}">
      <dgm:prSet/>
      <dgm:spPr/>
      <dgm:t>
        <a:bodyPr/>
        <a:lstStyle/>
        <a:p>
          <a:endParaRPr lang="en-CA"/>
        </a:p>
      </dgm:t>
    </dgm:pt>
    <dgm:pt modelId="{E030F522-44BC-456B-B908-F6436EFCDD68}">
      <dgm:prSet custT="1"/>
      <dgm:spPr>
        <a:solidFill>
          <a:srgbClr val="279ACD">
            <a:alpha val="20000"/>
          </a:srgbClr>
        </a:solidFill>
      </dgm:spPr>
      <dgm:t>
        <a:bodyPr/>
        <a:lstStyle/>
        <a:p>
          <a:pPr>
            <a:buFont typeface="Arial" panose="020B0604020202020204" pitchFamily="34" charset="0"/>
            <a:buChar char="•"/>
          </a:pPr>
          <a:r>
            <a:rPr lang="en-CA" sz="3000"/>
            <a:t>Respect confidentiality</a:t>
          </a:r>
        </a:p>
      </dgm:t>
    </dgm:pt>
    <dgm:pt modelId="{524301B9-D4D8-4F22-A8A5-E1B54B35049D}" type="parTrans" cxnId="{83B5E2F5-142D-48A7-90DA-0A0616EE6B71}">
      <dgm:prSet/>
      <dgm:spPr/>
      <dgm:t>
        <a:bodyPr/>
        <a:lstStyle/>
        <a:p>
          <a:endParaRPr lang="en-CA"/>
        </a:p>
      </dgm:t>
    </dgm:pt>
    <dgm:pt modelId="{F0381FE3-B016-43D8-8F75-573016A67292}" type="sibTrans" cxnId="{83B5E2F5-142D-48A7-90DA-0A0616EE6B71}">
      <dgm:prSet/>
      <dgm:spPr/>
      <dgm:t>
        <a:bodyPr/>
        <a:lstStyle/>
        <a:p>
          <a:endParaRPr lang="en-CA"/>
        </a:p>
      </dgm:t>
    </dgm:pt>
    <dgm:pt modelId="{C146B689-43C5-4565-AD58-A611651B34FD}">
      <dgm:prSet custT="1"/>
      <dgm:spPr>
        <a:solidFill>
          <a:srgbClr val="279ACD">
            <a:alpha val="20000"/>
          </a:srgbClr>
        </a:solidFill>
      </dgm:spPr>
      <dgm:t>
        <a:bodyPr/>
        <a:lstStyle/>
        <a:p>
          <a:pPr>
            <a:buFont typeface="Arial" panose="020B0604020202020204" pitchFamily="34" charset="0"/>
            <a:buChar char="•"/>
          </a:pPr>
          <a:r>
            <a:rPr lang="en-CA" sz="3000"/>
            <a:t>Avoid making sweeping promises around confidentiality</a:t>
          </a:r>
        </a:p>
      </dgm:t>
    </dgm:pt>
    <dgm:pt modelId="{A4D31F1A-9484-4717-926A-4BB02BFA6458}" type="parTrans" cxnId="{871B909E-0887-4DB8-A5A3-E91416F1359E}">
      <dgm:prSet/>
      <dgm:spPr/>
      <dgm:t>
        <a:bodyPr/>
        <a:lstStyle/>
        <a:p>
          <a:endParaRPr lang="en-CA"/>
        </a:p>
      </dgm:t>
    </dgm:pt>
    <dgm:pt modelId="{7FDF012B-299C-46DD-AAB9-61C934D5BD79}" type="sibTrans" cxnId="{871B909E-0887-4DB8-A5A3-E91416F1359E}">
      <dgm:prSet/>
      <dgm:spPr/>
      <dgm:t>
        <a:bodyPr/>
        <a:lstStyle/>
        <a:p>
          <a:endParaRPr lang="en-CA"/>
        </a:p>
      </dgm:t>
    </dgm:pt>
    <dgm:pt modelId="{45029139-FD16-4FCC-9DF6-01F2D161B0B2}">
      <dgm:prSet custT="1"/>
      <dgm:spPr>
        <a:solidFill>
          <a:srgbClr val="279ACD">
            <a:alpha val="20000"/>
          </a:srgbClr>
        </a:solidFill>
      </dgm:spPr>
      <dgm:t>
        <a:bodyPr/>
        <a:lstStyle/>
        <a:p>
          <a:pPr>
            <a:buFont typeface="Arial" panose="020B0604020202020204" pitchFamily="34" charset="0"/>
            <a:buChar char="•"/>
          </a:pPr>
          <a:r>
            <a:rPr lang="en-CA" sz="3000" dirty="0"/>
            <a:t>Students do not need to disclose a diagnosis to you</a:t>
          </a:r>
        </a:p>
      </dgm:t>
    </dgm:pt>
    <dgm:pt modelId="{4B1C5799-E5D9-41E5-8071-71C907CBF7C4}" type="parTrans" cxnId="{3664A4DF-79B3-43DE-97DE-3B596F812DBC}">
      <dgm:prSet/>
      <dgm:spPr/>
      <dgm:t>
        <a:bodyPr/>
        <a:lstStyle/>
        <a:p>
          <a:endParaRPr lang="en-CA"/>
        </a:p>
      </dgm:t>
    </dgm:pt>
    <dgm:pt modelId="{B5796AE7-BE85-4B0E-B46A-D0EC68E2A00D}" type="sibTrans" cxnId="{3664A4DF-79B3-43DE-97DE-3B596F812DBC}">
      <dgm:prSet/>
      <dgm:spPr/>
      <dgm:t>
        <a:bodyPr/>
        <a:lstStyle/>
        <a:p>
          <a:endParaRPr lang="en-CA"/>
        </a:p>
      </dgm:t>
    </dgm:pt>
    <dgm:pt modelId="{73E92C1D-145E-4F67-B699-22E4D0BD9C4D}" type="pres">
      <dgm:prSet presAssocID="{9F13E94A-8A9E-4976-9365-F380CE2BB800}" presName="Name0" presStyleCnt="0">
        <dgm:presLayoutVars>
          <dgm:dir/>
          <dgm:animLvl val="lvl"/>
          <dgm:resizeHandles val="exact"/>
        </dgm:presLayoutVars>
      </dgm:prSet>
      <dgm:spPr/>
    </dgm:pt>
    <dgm:pt modelId="{BDBAA482-DE47-4624-8A73-1D65F30F8D67}" type="pres">
      <dgm:prSet presAssocID="{5C863C1C-A6AD-481F-9461-E8EA0E488F47}" presName="linNode" presStyleCnt="0"/>
      <dgm:spPr/>
    </dgm:pt>
    <dgm:pt modelId="{DEBBE0E8-3713-4176-A5D2-E97AA4E515E7}" type="pres">
      <dgm:prSet presAssocID="{5C863C1C-A6AD-481F-9461-E8EA0E488F47}" presName="parentText" presStyleLbl="node1" presStyleIdx="0" presStyleCnt="1" custLinFactNeighborX="-4402" custLinFactNeighborY="-8514">
        <dgm:presLayoutVars>
          <dgm:chMax val="1"/>
          <dgm:bulletEnabled val="1"/>
        </dgm:presLayoutVars>
      </dgm:prSet>
      <dgm:spPr/>
    </dgm:pt>
    <dgm:pt modelId="{7F5EA589-3117-48AF-829C-1375C5A6D501}" type="pres">
      <dgm:prSet presAssocID="{5C863C1C-A6AD-481F-9461-E8EA0E488F47}" presName="descendantText" presStyleLbl="alignAccFollowNode1" presStyleIdx="0" presStyleCnt="1" custScaleX="109356">
        <dgm:presLayoutVars>
          <dgm:bulletEnabled val="1"/>
        </dgm:presLayoutVars>
      </dgm:prSet>
      <dgm:spPr/>
    </dgm:pt>
  </dgm:ptLst>
  <dgm:cxnLst>
    <dgm:cxn modelId="{C5A56C06-9385-4707-A095-AE4DB853D8E6}" type="presOf" srcId="{3B02FDE9-6045-4193-BD21-91320ABF8884}" destId="{7F5EA589-3117-48AF-829C-1375C5A6D501}" srcOrd="0" destOrd="0" presId="urn:microsoft.com/office/officeart/2005/8/layout/vList5"/>
    <dgm:cxn modelId="{2AAE942A-2C93-4493-B517-67D16889E397}" type="presOf" srcId="{9F13E94A-8A9E-4976-9365-F380CE2BB800}" destId="{73E92C1D-145E-4F67-B699-22E4D0BD9C4D}" srcOrd="0" destOrd="0" presId="urn:microsoft.com/office/officeart/2005/8/layout/vList5"/>
    <dgm:cxn modelId="{C9189155-ABB5-4F57-90CF-B922F5B6C19E}" type="presOf" srcId="{C146B689-43C5-4565-AD58-A611651B34FD}" destId="{7F5EA589-3117-48AF-829C-1375C5A6D501}" srcOrd="0" destOrd="2" presId="urn:microsoft.com/office/officeart/2005/8/layout/vList5"/>
    <dgm:cxn modelId="{B525378F-62F9-48C1-ADDC-1FF13B0FD6F3}" srcId="{5C863C1C-A6AD-481F-9461-E8EA0E488F47}" destId="{3B02FDE9-6045-4193-BD21-91320ABF8884}" srcOrd="0" destOrd="0" parTransId="{B5F08F8D-33F5-4788-96FC-5F5CC1FDB6B9}" sibTransId="{EFBA654E-9A5E-44A3-834C-AC8C3C843B68}"/>
    <dgm:cxn modelId="{871B909E-0887-4DB8-A5A3-E91416F1359E}" srcId="{5C863C1C-A6AD-481F-9461-E8EA0E488F47}" destId="{C146B689-43C5-4565-AD58-A611651B34FD}" srcOrd="2" destOrd="0" parTransId="{A4D31F1A-9484-4717-926A-4BB02BFA6458}" sibTransId="{7FDF012B-299C-46DD-AAB9-61C934D5BD79}"/>
    <dgm:cxn modelId="{751A7FBC-A74C-45A1-AABE-4F6997B342D0}" type="presOf" srcId="{45029139-FD16-4FCC-9DF6-01F2D161B0B2}" destId="{7F5EA589-3117-48AF-829C-1375C5A6D501}" srcOrd="0" destOrd="3" presId="urn:microsoft.com/office/officeart/2005/8/layout/vList5"/>
    <dgm:cxn modelId="{6E7BABBD-F9E7-4AF3-8384-B17ADB61FC31}" srcId="{9F13E94A-8A9E-4976-9365-F380CE2BB800}" destId="{5C863C1C-A6AD-481F-9461-E8EA0E488F47}" srcOrd="0" destOrd="0" parTransId="{A1725690-7433-4C4C-ACD2-DA64F33C0127}" sibTransId="{04C34DC1-A2E5-4B5E-8334-C347542265F9}"/>
    <dgm:cxn modelId="{ECACAEDD-ECD5-4294-8727-0D21D3D40652}" type="presOf" srcId="{E030F522-44BC-456B-B908-F6436EFCDD68}" destId="{7F5EA589-3117-48AF-829C-1375C5A6D501}" srcOrd="0" destOrd="1" presId="urn:microsoft.com/office/officeart/2005/8/layout/vList5"/>
    <dgm:cxn modelId="{3664A4DF-79B3-43DE-97DE-3B596F812DBC}" srcId="{5C863C1C-A6AD-481F-9461-E8EA0E488F47}" destId="{45029139-FD16-4FCC-9DF6-01F2D161B0B2}" srcOrd="3" destOrd="0" parTransId="{4B1C5799-E5D9-41E5-8071-71C907CBF7C4}" sibTransId="{B5796AE7-BE85-4B0E-B46A-D0EC68E2A00D}"/>
    <dgm:cxn modelId="{83B5E2F5-142D-48A7-90DA-0A0616EE6B71}" srcId="{5C863C1C-A6AD-481F-9461-E8EA0E488F47}" destId="{E030F522-44BC-456B-B908-F6436EFCDD68}" srcOrd="1" destOrd="0" parTransId="{524301B9-D4D8-4F22-A8A5-E1B54B35049D}" sibTransId="{F0381FE3-B016-43D8-8F75-573016A67292}"/>
    <dgm:cxn modelId="{88A7C7F7-0638-4D70-A17B-925D46D138E4}" type="presOf" srcId="{5C863C1C-A6AD-481F-9461-E8EA0E488F47}" destId="{DEBBE0E8-3713-4176-A5D2-E97AA4E515E7}" srcOrd="0" destOrd="0" presId="urn:microsoft.com/office/officeart/2005/8/layout/vList5"/>
    <dgm:cxn modelId="{A62D1A6E-A486-4234-A27D-E8982409641D}" type="presParOf" srcId="{73E92C1D-145E-4F67-B699-22E4D0BD9C4D}" destId="{BDBAA482-DE47-4624-8A73-1D65F30F8D67}" srcOrd="0" destOrd="0" presId="urn:microsoft.com/office/officeart/2005/8/layout/vList5"/>
    <dgm:cxn modelId="{89CC53D4-8D62-418A-8D12-A72BEDC833B1}" type="presParOf" srcId="{BDBAA482-DE47-4624-8A73-1D65F30F8D67}" destId="{DEBBE0E8-3713-4176-A5D2-E97AA4E515E7}" srcOrd="0" destOrd="0" presId="urn:microsoft.com/office/officeart/2005/8/layout/vList5"/>
    <dgm:cxn modelId="{AC101D04-2A06-4305-8B7F-05A234E9F699}" type="presParOf" srcId="{BDBAA482-DE47-4624-8A73-1D65F30F8D67}" destId="{7F5EA589-3117-48AF-829C-1375C5A6D5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EA589-3117-48AF-829C-1375C5A6D501}">
      <dsp:nvSpPr>
        <dsp:cNvPr id="0" name=""/>
        <dsp:cNvSpPr/>
      </dsp:nvSpPr>
      <dsp:spPr>
        <a:xfrm rot="5400000">
          <a:off x="5303671" y="-1295724"/>
          <a:ext cx="3481070" cy="6942786"/>
        </a:xfrm>
        <a:prstGeom prst="round2SameRect">
          <a:avLst/>
        </a:prstGeom>
        <a:solidFill>
          <a:srgbClr val="279ACD">
            <a:alpha val="2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Font typeface="Arial" panose="020B0604020202020204" pitchFamily="34" charset="0"/>
            <a:buChar char="•"/>
          </a:pPr>
          <a:r>
            <a:rPr lang="en-CA" sz="3000" kern="1200"/>
            <a:t>Deterioration in physical appearance or personal hygiene</a:t>
          </a:r>
        </a:p>
        <a:p>
          <a:pPr marL="285750" lvl="1" indent="-285750" algn="l" defTabSz="1333500">
            <a:lnSpc>
              <a:spcPct val="90000"/>
            </a:lnSpc>
            <a:spcBef>
              <a:spcPct val="0"/>
            </a:spcBef>
            <a:spcAft>
              <a:spcPct val="15000"/>
            </a:spcAft>
            <a:buFont typeface="Arial" panose="020B0604020202020204" pitchFamily="34" charset="0"/>
            <a:buChar char="•"/>
          </a:pPr>
          <a:r>
            <a:rPr lang="en-CA" sz="3000" kern="1200"/>
            <a:t>Excessive fatigue, exhaustion; falling asleep in class repeatedly</a:t>
          </a:r>
        </a:p>
        <a:p>
          <a:pPr marL="285750" lvl="1" indent="-285750" algn="l" defTabSz="1333500">
            <a:lnSpc>
              <a:spcPct val="90000"/>
            </a:lnSpc>
            <a:spcBef>
              <a:spcPct val="0"/>
            </a:spcBef>
            <a:spcAft>
              <a:spcPct val="15000"/>
            </a:spcAft>
            <a:buFont typeface="Arial" panose="020B0604020202020204" pitchFamily="34" charset="0"/>
            <a:buChar char="•"/>
          </a:pPr>
          <a:r>
            <a:rPr lang="en-CA" sz="3000" kern="1200"/>
            <a:t>Visible changes in weight, statements about changes in appetite or sleep</a:t>
          </a:r>
        </a:p>
      </dsp:txBody>
      <dsp:txXfrm rot="-5400000">
        <a:off x="3572813" y="605066"/>
        <a:ext cx="6772854" cy="3141206"/>
      </dsp:txXfrm>
    </dsp:sp>
    <dsp:sp modelId="{DEBBE0E8-3713-4176-A5D2-E97AA4E515E7}">
      <dsp:nvSpPr>
        <dsp:cNvPr id="0" name=""/>
        <dsp:cNvSpPr/>
      </dsp:nvSpPr>
      <dsp:spPr>
        <a:xfrm>
          <a:off x="0" y="0"/>
          <a:ext cx="3571196" cy="4351338"/>
        </a:xfrm>
        <a:prstGeom prst="roundRect">
          <a:avLst/>
        </a:prstGeom>
        <a:solidFill>
          <a:srgbClr val="279A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100000"/>
            </a:lnSpc>
            <a:spcBef>
              <a:spcPct val="0"/>
            </a:spcBef>
            <a:spcAft>
              <a:spcPts val="0"/>
            </a:spcAft>
            <a:buNone/>
          </a:pPr>
          <a:r>
            <a:rPr lang="en-CA" sz="4400" kern="1200"/>
            <a:t>Physical</a:t>
          </a:r>
        </a:p>
        <a:p>
          <a:pPr marL="0" lvl="0" indent="0" algn="ctr" defTabSz="1955800">
            <a:lnSpc>
              <a:spcPct val="100000"/>
            </a:lnSpc>
            <a:spcBef>
              <a:spcPct val="0"/>
            </a:spcBef>
            <a:spcAft>
              <a:spcPts val="0"/>
            </a:spcAft>
            <a:buNone/>
          </a:pPr>
          <a:r>
            <a:rPr lang="en-US" sz="4400" kern="1200"/>
            <a:t>Indicators</a:t>
          </a:r>
          <a:endParaRPr lang="en-CA" sz="4400" kern="1200"/>
        </a:p>
      </dsp:txBody>
      <dsp:txXfrm>
        <a:off x="174331" y="174331"/>
        <a:ext cx="3222534" cy="40026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EA589-3117-48AF-829C-1375C5A6D501}">
      <dsp:nvSpPr>
        <dsp:cNvPr id="0" name=""/>
        <dsp:cNvSpPr/>
      </dsp:nvSpPr>
      <dsp:spPr>
        <a:xfrm rot="5400000">
          <a:off x="5304562" y="-1295724"/>
          <a:ext cx="3477670" cy="6942786"/>
        </a:xfrm>
        <a:prstGeom prst="round2SameRect">
          <a:avLst/>
        </a:prstGeom>
        <a:solidFill>
          <a:srgbClr val="279ACD">
            <a:alpha val="2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Font typeface="Arial" panose="020B0604020202020204" pitchFamily="34" charset="0"/>
            <a:buChar char="•"/>
          </a:pPr>
          <a:r>
            <a:rPr lang="en-CA" sz="3000" kern="1200"/>
            <a:t>Students who are suicidal need swift professional intervention</a:t>
          </a:r>
        </a:p>
        <a:p>
          <a:pPr marL="285750" lvl="1" indent="-285750" algn="l" defTabSz="1333500">
            <a:lnSpc>
              <a:spcPct val="90000"/>
            </a:lnSpc>
            <a:spcBef>
              <a:spcPct val="0"/>
            </a:spcBef>
            <a:spcAft>
              <a:spcPct val="15000"/>
            </a:spcAft>
            <a:buFont typeface="Arial" panose="020B0604020202020204" pitchFamily="34" charset="0"/>
            <a:buChar char="•"/>
          </a:pPr>
          <a:r>
            <a:rPr lang="en-CA" sz="3000" kern="1200" dirty="0"/>
            <a:t>This is not a suicide prevention training. If students are a safety risk, you must contact the appropriate resource</a:t>
          </a:r>
        </a:p>
        <a:p>
          <a:pPr marL="285750" lvl="1" indent="-285750" algn="l" defTabSz="1333500">
            <a:lnSpc>
              <a:spcPct val="90000"/>
            </a:lnSpc>
            <a:spcBef>
              <a:spcPct val="0"/>
            </a:spcBef>
            <a:spcAft>
              <a:spcPct val="15000"/>
            </a:spcAft>
            <a:buFont typeface="Arial" panose="020B0604020202020204" pitchFamily="34" charset="0"/>
            <a:buChar char="•"/>
          </a:pPr>
          <a:r>
            <a:rPr lang="en-CA" sz="3000" kern="1200" dirty="0"/>
            <a:t>Are you familiar with your institutions policy around suicide?</a:t>
          </a:r>
        </a:p>
      </dsp:txBody>
      <dsp:txXfrm rot="-5400000">
        <a:off x="3572004" y="606600"/>
        <a:ext cx="6773020" cy="3138138"/>
      </dsp:txXfrm>
    </dsp:sp>
    <dsp:sp modelId="{DEBBE0E8-3713-4176-A5D2-E97AA4E515E7}">
      <dsp:nvSpPr>
        <dsp:cNvPr id="0" name=""/>
        <dsp:cNvSpPr/>
      </dsp:nvSpPr>
      <dsp:spPr>
        <a:xfrm>
          <a:off x="0" y="0"/>
          <a:ext cx="3571196" cy="4347088"/>
        </a:xfrm>
        <a:prstGeom prst="roundRect">
          <a:avLst/>
        </a:prstGeom>
        <a:solidFill>
          <a:srgbClr val="279A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100000"/>
            </a:lnSpc>
            <a:spcBef>
              <a:spcPct val="0"/>
            </a:spcBef>
            <a:spcAft>
              <a:spcPts val="0"/>
            </a:spcAft>
            <a:buNone/>
          </a:pPr>
          <a:r>
            <a:rPr lang="en-US" sz="4400" kern="1200"/>
            <a:t>Safety Risk</a:t>
          </a:r>
          <a:endParaRPr lang="en-CA" sz="4400" kern="1200"/>
        </a:p>
      </dsp:txBody>
      <dsp:txXfrm>
        <a:off x="174331" y="174331"/>
        <a:ext cx="3222534" cy="3998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DFAD0-E5EE-4918-86BF-D1E0A21EA7D9}">
      <dsp:nvSpPr>
        <dsp:cNvPr id="0" name=""/>
        <dsp:cNvSpPr/>
      </dsp:nvSpPr>
      <dsp:spPr>
        <a:xfrm rot="5400000">
          <a:off x="5273287" y="-1325138"/>
          <a:ext cx="3481070" cy="7001615"/>
        </a:xfrm>
        <a:prstGeom prst="round2SameRect">
          <a:avLst/>
        </a:prstGeom>
        <a:solidFill>
          <a:srgbClr val="279ACD">
            <a:alpha val="2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
            <a:lnSpc>
              <a:spcPct val="90000"/>
            </a:lnSpc>
            <a:spcBef>
              <a:spcPct val="0"/>
            </a:spcBef>
            <a:spcAft>
              <a:spcPct val="15000"/>
            </a:spcAft>
            <a:buFont typeface="Arial" panose="020B0604020202020204" pitchFamily="34" charset="0"/>
            <a:buNone/>
          </a:pPr>
          <a:endParaRPr lang="en-CA" sz="100" kern="1200"/>
        </a:p>
        <a:p>
          <a:pPr marL="285750" lvl="1" indent="-285750" algn="l" defTabSz="1333500">
            <a:lnSpc>
              <a:spcPct val="90000"/>
            </a:lnSpc>
            <a:spcBef>
              <a:spcPct val="0"/>
            </a:spcBef>
            <a:spcAft>
              <a:spcPct val="15000"/>
            </a:spcAft>
            <a:buChar char="•"/>
          </a:pPr>
          <a:r>
            <a:rPr lang="en-CA" sz="3000" kern="1200"/>
            <a:t>Missed assignments, exams, or appointments</a:t>
          </a:r>
        </a:p>
        <a:p>
          <a:pPr marL="285750" lvl="1" indent="-285750" algn="l" defTabSz="1333500">
            <a:lnSpc>
              <a:spcPct val="90000"/>
            </a:lnSpc>
            <a:spcBef>
              <a:spcPct val="0"/>
            </a:spcBef>
            <a:spcAft>
              <a:spcPct val="15000"/>
            </a:spcAft>
            <a:buChar char="•"/>
          </a:pPr>
          <a:r>
            <a:rPr lang="en-US" sz="3000" kern="1200"/>
            <a:t>Repeated absences</a:t>
          </a:r>
          <a:endParaRPr lang="en-CA" sz="3000" kern="1200"/>
        </a:p>
        <a:p>
          <a:pPr marL="285750" lvl="1" indent="-285750" algn="l" defTabSz="1333500">
            <a:lnSpc>
              <a:spcPct val="90000"/>
            </a:lnSpc>
            <a:spcBef>
              <a:spcPct val="0"/>
            </a:spcBef>
            <a:spcAft>
              <a:spcPct val="15000"/>
            </a:spcAft>
            <a:buChar char="•"/>
          </a:pPr>
          <a:r>
            <a:rPr lang="en-CA" sz="3000" kern="1200"/>
            <a:t>Deterioration in quality or quantity of work</a:t>
          </a:r>
        </a:p>
      </dsp:txBody>
      <dsp:txXfrm rot="-5400000">
        <a:off x="3513015" y="605066"/>
        <a:ext cx="6831683" cy="3141206"/>
      </dsp:txXfrm>
    </dsp:sp>
    <dsp:sp modelId="{F21D1417-96B4-48F3-A372-B1A5A084821C}">
      <dsp:nvSpPr>
        <dsp:cNvPr id="0" name=""/>
        <dsp:cNvSpPr/>
      </dsp:nvSpPr>
      <dsp:spPr>
        <a:xfrm>
          <a:off x="969" y="0"/>
          <a:ext cx="3512046" cy="4351338"/>
        </a:xfrm>
        <a:prstGeom prst="roundRect">
          <a:avLst/>
        </a:prstGeom>
        <a:solidFill>
          <a:srgbClr val="279A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CA" sz="4400" kern="1200"/>
            <a:t>Academic Indicators</a:t>
          </a:r>
        </a:p>
      </dsp:txBody>
      <dsp:txXfrm>
        <a:off x="172413" y="171444"/>
        <a:ext cx="3169158" cy="4008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7065D-D217-4F2A-91A8-A752ABF512EA}">
      <dsp:nvSpPr>
        <dsp:cNvPr id="0" name=""/>
        <dsp:cNvSpPr/>
      </dsp:nvSpPr>
      <dsp:spPr>
        <a:xfrm rot="5400000">
          <a:off x="5262197" y="-1336779"/>
          <a:ext cx="3481070" cy="7024896"/>
        </a:xfrm>
        <a:prstGeom prst="round2SameRect">
          <a:avLst/>
        </a:prstGeom>
        <a:solidFill>
          <a:srgbClr val="279ACD">
            <a:alpha val="2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Char char="•"/>
          </a:pPr>
          <a:r>
            <a:rPr lang="en-CA" sz="3000" kern="1200"/>
            <a:t>Direct statements indicating distress, family problems, or loss</a:t>
          </a:r>
        </a:p>
        <a:p>
          <a:pPr marL="285750" lvl="1" indent="-285750" algn="l" defTabSz="1333500">
            <a:lnSpc>
              <a:spcPct val="90000"/>
            </a:lnSpc>
            <a:spcBef>
              <a:spcPct val="0"/>
            </a:spcBef>
            <a:spcAft>
              <a:spcPct val="15000"/>
            </a:spcAft>
            <a:buChar char="•"/>
          </a:pPr>
          <a:r>
            <a:rPr lang="en-CA" sz="3000" kern="1200"/>
            <a:t>Difficulty controlling emotions</a:t>
          </a:r>
        </a:p>
        <a:p>
          <a:pPr marL="285750" lvl="1" indent="-285750" algn="l" defTabSz="1333500">
            <a:lnSpc>
              <a:spcPct val="90000"/>
            </a:lnSpc>
            <a:spcBef>
              <a:spcPct val="0"/>
            </a:spcBef>
            <a:spcAft>
              <a:spcPct val="15000"/>
            </a:spcAft>
            <a:buChar char="•"/>
          </a:pPr>
          <a:r>
            <a:rPr lang="en-CA" sz="3000" kern="1200"/>
            <a:t>Angry or hostile outbursts, yelling, or aggressive comments</a:t>
          </a:r>
        </a:p>
      </dsp:txBody>
      <dsp:txXfrm rot="-5400000">
        <a:off x="3490284" y="605066"/>
        <a:ext cx="6854964" cy="3141206"/>
      </dsp:txXfrm>
    </dsp:sp>
    <dsp:sp modelId="{59D58365-C4D1-4609-95EB-264CC5D8AB1C}">
      <dsp:nvSpPr>
        <dsp:cNvPr id="0" name=""/>
        <dsp:cNvSpPr/>
      </dsp:nvSpPr>
      <dsp:spPr>
        <a:xfrm>
          <a:off x="419" y="0"/>
          <a:ext cx="3489864" cy="4351338"/>
        </a:xfrm>
        <a:prstGeom prst="roundRect">
          <a:avLst/>
        </a:prstGeom>
        <a:solidFill>
          <a:srgbClr val="279A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100000"/>
            </a:lnSpc>
            <a:spcBef>
              <a:spcPct val="0"/>
            </a:spcBef>
            <a:spcAft>
              <a:spcPts val="0"/>
            </a:spcAft>
            <a:buNone/>
          </a:pPr>
          <a:r>
            <a:rPr lang="en-CA" sz="4400" kern="1200"/>
            <a:t>Behavioural</a:t>
          </a:r>
        </a:p>
        <a:p>
          <a:pPr marL="0" lvl="0" indent="0" algn="ctr" defTabSz="1955800">
            <a:lnSpc>
              <a:spcPct val="100000"/>
            </a:lnSpc>
            <a:spcBef>
              <a:spcPct val="0"/>
            </a:spcBef>
            <a:spcAft>
              <a:spcPts val="0"/>
            </a:spcAft>
            <a:buNone/>
          </a:pPr>
          <a:r>
            <a:rPr lang="en-US" sz="4400" kern="1200"/>
            <a:t>Indicators</a:t>
          </a:r>
          <a:endParaRPr lang="en-CA" sz="4400" kern="1200"/>
        </a:p>
      </dsp:txBody>
      <dsp:txXfrm>
        <a:off x="170780" y="170361"/>
        <a:ext cx="3149142" cy="4010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63B34-94D1-421D-9C0C-2946DB3BE049}">
      <dsp:nvSpPr>
        <dsp:cNvPr id="0" name=""/>
        <dsp:cNvSpPr/>
      </dsp:nvSpPr>
      <dsp:spPr>
        <a:xfrm rot="5400000">
          <a:off x="5090804" y="-1430579"/>
          <a:ext cx="3635313" cy="7212496"/>
        </a:xfrm>
        <a:prstGeom prst="round2SameRect">
          <a:avLst/>
        </a:prstGeom>
        <a:solidFill>
          <a:srgbClr val="279ACD">
            <a:alpha val="2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Font typeface="Arial" panose="020B0604020202020204" pitchFamily="34" charset="0"/>
            <a:buChar char="•"/>
          </a:pPr>
          <a:r>
            <a:rPr lang="en-US" sz="3000" b="0" i="0" u="none" kern="1200"/>
            <a:t>Written or oral statements that mention despair, suicide, or death</a:t>
          </a:r>
          <a:endParaRPr lang="en-CA" sz="3000" kern="1200"/>
        </a:p>
        <a:p>
          <a:pPr marL="285750" lvl="1" indent="-285750" algn="l" defTabSz="1333500">
            <a:lnSpc>
              <a:spcPct val="90000"/>
            </a:lnSpc>
            <a:spcBef>
              <a:spcPct val="0"/>
            </a:spcBef>
            <a:spcAft>
              <a:spcPct val="15000"/>
            </a:spcAft>
            <a:buFont typeface="Arial" panose="020B0604020202020204" pitchFamily="34" charset="0"/>
            <a:buChar char="•"/>
          </a:pPr>
          <a:r>
            <a:rPr lang="en-US" sz="3000" b="0" i="0" u="none" kern="1200"/>
            <a:t>Severe hopelessness, helplessness, depression, social isolation, withdrawal</a:t>
          </a:r>
        </a:p>
        <a:p>
          <a:pPr marL="285750" lvl="1" indent="-285750" algn="l" defTabSz="1333500">
            <a:lnSpc>
              <a:spcPct val="90000"/>
            </a:lnSpc>
            <a:spcBef>
              <a:spcPct val="0"/>
            </a:spcBef>
            <a:spcAft>
              <a:spcPct val="15000"/>
            </a:spcAft>
            <a:buFont typeface="Arial" panose="020B0604020202020204" pitchFamily="34" charset="0"/>
            <a:buChar char="•"/>
          </a:pPr>
          <a:r>
            <a:rPr lang="en-US" sz="3000" b="0" i="0" u="none" kern="1200"/>
            <a:t>Statements to the effect that the student is “going away for a long time”</a:t>
          </a:r>
        </a:p>
        <a:p>
          <a:pPr marL="285750" lvl="1" indent="-285750" algn="l" defTabSz="1333500">
            <a:lnSpc>
              <a:spcPct val="90000"/>
            </a:lnSpc>
            <a:spcBef>
              <a:spcPct val="0"/>
            </a:spcBef>
            <a:spcAft>
              <a:spcPct val="15000"/>
            </a:spcAft>
            <a:buFont typeface="Arial" panose="020B0604020202020204" pitchFamily="34" charset="0"/>
            <a:buChar char="•"/>
          </a:pPr>
          <a:r>
            <a:rPr lang="en-US" sz="3000" b="0" i="0" u="none" kern="1200"/>
            <a:t>Written or oral expressions of a desire to injure or kill someone else</a:t>
          </a:r>
        </a:p>
      </dsp:txBody>
      <dsp:txXfrm rot="-5400000">
        <a:off x="3302213" y="535473"/>
        <a:ext cx="7035035" cy="3280391"/>
      </dsp:txXfrm>
    </dsp:sp>
    <dsp:sp modelId="{17137A02-F393-4605-85B5-4688106E0FA8}">
      <dsp:nvSpPr>
        <dsp:cNvPr id="0" name=""/>
        <dsp:cNvSpPr/>
      </dsp:nvSpPr>
      <dsp:spPr>
        <a:xfrm>
          <a:off x="890" y="2124"/>
          <a:ext cx="3301323" cy="4347088"/>
        </a:xfrm>
        <a:prstGeom prst="roundRect">
          <a:avLst/>
        </a:prstGeom>
        <a:solidFill>
          <a:srgbClr val="279A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ts val="0"/>
            </a:spcAft>
            <a:buNone/>
          </a:pPr>
          <a:r>
            <a:rPr lang="en-CA" sz="4400" kern="1200"/>
            <a:t>Safety</a:t>
          </a:r>
        </a:p>
        <a:p>
          <a:pPr marL="0" lvl="0" indent="0" algn="ctr" defTabSz="1955800">
            <a:lnSpc>
              <a:spcPct val="90000"/>
            </a:lnSpc>
            <a:spcBef>
              <a:spcPct val="0"/>
            </a:spcBef>
            <a:spcAft>
              <a:spcPts val="0"/>
            </a:spcAft>
            <a:buNone/>
          </a:pPr>
          <a:r>
            <a:rPr lang="en-US" sz="4400" kern="1200"/>
            <a:t>Indicators</a:t>
          </a:r>
          <a:endParaRPr lang="en-CA" sz="4400" kern="1200"/>
        </a:p>
      </dsp:txBody>
      <dsp:txXfrm>
        <a:off x="162047" y="163281"/>
        <a:ext cx="2979009" cy="40247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EC865-1906-4F20-9E49-DE13BBBF376F}">
      <dsp:nvSpPr>
        <dsp:cNvPr id="0" name=""/>
        <dsp:cNvSpPr/>
      </dsp:nvSpPr>
      <dsp:spPr>
        <a:xfrm rot="5400000">
          <a:off x="5263896" y="-1336685"/>
          <a:ext cx="3477670" cy="7024709"/>
        </a:xfrm>
        <a:prstGeom prst="round2SameRect">
          <a:avLst/>
        </a:prstGeom>
        <a:solidFill>
          <a:srgbClr val="C00000">
            <a:alpha val="2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Char char="•"/>
          </a:pPr>
          <a:r>
            <a:rPr lang="en-US" sz="3000" b="0" i="0" u="none" strike="noStrike" kern="1200">
              <a:solidFill>
                <a:schemeClr val="tx1"/>
              </a:solidFill>
              <a:effectLst/>
              <a:latin typeface="+mn-lt"/>
              <a:ea typeface="+mn-ea"/>
              <a:cs typeface="+mn-cs"/>
            </a:rPr>
            <a:t>The student is behaving in a physically or verbally aggressive manner toward themselves, others, property, or animals</a:t>
          </a:r>
          <a:endParaRPr lang="en-CA" sz="3000" kern="1200"/>
        </a:p>
        <a:p>
          <a:pPr marL="285750" lvl="1" indent="-285750" algn="l" defTabSz="1333500">
            <a:lnSpc>
              <a:spcPct val="90000"/>
            </a:lnSpc>
            <a:spcBef>
              <a:spcPct val="0"/>
            </a:spcBef>
            <a:spcAft>
              <a:spcPct val="15000"/>
            </a:spcAft>
            <a:buChar char="•"/>
          </a:pPr>
          <a:r>
            <a:rPr lang="en-US" sz="3000" b="0" i="0" u="none" strike="noStrike" kern="1200">
              <a:solidFill>
                <a:schemeClr val="tx1"/>
              </a:solidFill>
              <a:effectLst/>
              <a:latin typeface="+mn-lt"/>
              <a:ea typeface="+mn-ea"/>
              <a:cs typeface="+mn-cs"/>
            </a:rPr>
            <a:t>The student is unresponsive to the external environment</a:t>
          </a:r>
          <a:endParaRPr lang="en-CA" sz="3000" kern="1200"/>
        </a:p>
        <a:p>
          <a:pPr marL="285750" lvl="1" indent="-285750" algn="l" defTabSz="1333500">
            <a:lnSpc>
              <a:spcPct val="90000"/>
            </a:lnSpc>
            <a:spcBef>
              <a:spcPct val="0"/>
            </a:spcBef>
            <a:spcAft>
              <a:spcPct val="15000"/>
            </a:spcAft>
            <a:buChar char="•"/>
          </a:pPr>
          <a:r>
            <a:rPr lang="en-CA" sz="3000" kern="1200"/>
            <a:t>The situation feels threatening or dangerous to you</a:t>
          </a:r>
        </a:p>
      </dsp:txBody>
      <dsp:txXfrm rot="-5400000">
        <a:off x="3490377" y="606600"/>
        <a:ext cx="6854943" cy="3138138"/>
      </dsp:txXfrm>
    </dsp:sp>
    <dsp:sp modelId="{744B2933-A658-401C-A410-CC7C13328FD8}">
      <dsp:nvSpPr>
        <dsp:cNvPr id="0" name=""/>
        <dsp:cNvSpPr/>
      </dsp:nvSpPr>
      <dsp:spPr>
        <a:xfrm>
          <a:off x="512" y="2124"/>
          <a:ext cx="3489864" cy="4347088"/>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ts val="0"/>
            </a:spcAft>
            <a:buNone/>
          </a:pPr>
          <a:r>
            <a:rPr lang="en-CA" sz="4400" kern="1200"/>
            <a:t>Emergency</a:t>
          </a:r>
        </a:p>
        <a:p>
          <a:pPr marL="0" lvl="0" indent="0" algn="ctr" defTabSz="1955800">
            <a:lnSpc>
              <a:spcPct val="90000"/>
            </a:lnSpc>
            <a:spcBef>
              <a:spcPct val="0"/>
            </a:spcBef>
            <a:spcAft>
              <a:spcPts val="0"/>
            </a:spcAft>
            <a:buNone/>
          </a:pPr>
          <a:r>
            <a:rPr lang="en-US" sz="4400" kern="1200"/>
            <a:t>Indicators</a:t>
          </a:r>
          <a:endParaRPr lang="en-CA" sz="4400" kern="1200"/>
        </a:p>
      </dsp:txBody>
      <dsp:txXfrm>
        <a:off x="170873" y="172485"/>
        <a:ext cx="3149142" cy="40063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EA589-3117-48AF-829C-1375C5A6D501}">
      <dsp:nvSpPr>
        <dsp:cNvPr id="0" name=""/>
        <dsp:cNvSpPr/>
      </dsp:nvSpPr>
      <dsp:spPr>
        <a:xfrm rot="5400000">
          <a:off x="5304562" y="-1295724"/>
          <a:ext cx="3477670" cy="6942786"/>
        </a:xfrm>
        <a:prstGeom prst="round2SameRect">
          <a:avLst/>
        </a:prstGeom>
        <a:solidFill>
          <a:srgbClr val="279ACD">
            <a:alpha val="2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Font typeface="Arial" panose="020B0604020202020204" pitchFamily="34" charset="0"/>
            <a:buChar char="•"/>
          </a:pPr>
          <a:r>
            <a:rPr lang="en-CA" sz="3000" kern="1200"/>
            <a:t>Speak to the student privately</a:t>
          </a:r>
        </a:p>
        <a:p>
          <a:pPr marL="285750" lvl="1" indent="-285750" algn="l" defTabSz="1333500">
            <a:lnSpc>
              <a:spcPct val="90000"/>
            </a:lnSpc>
            <a:spcBef>
              <a:spcPct val="0"/>
            </a:spcBef>
            <a:spcAft>
              <a:spcPct val="15000"/>
            </a:spcAft>
            <a:buFont typeface="Arial" panose="020B0604020202020204" pitchFamily="34" charset="0"/>
            <a:buChar char="•"/>
          </a:pPr>
          <a:r>
            <a:rPr lang="en-CA" sz="3000" kern="1200"/>
            <a:t>Be aware of your own body language and stress level</a:t>
          </a:r>
        </a:p>
        <a:p>
          <a:pPr marL="285750" lvl="1" indent="-285750" algn="l" defTabSz="1333500">
            <a:lnSpc>
              <a:spcPct val="90000"/>
            </a:lnSpc>
            <a:spcBef>
              <a:spcPct val="0"/>
            </a:spcBef>
            <a:spcAft>
              <a:spcPct val="15000"/>
            </a:spcAft>
            <a:buFont typeface="Arial" panose="020B0604020202020204" pitchFamily="34" charset="0"/>
            <a:buChar char="•"/>
          </a:pPr>
          <a:r>
            <a:rPr lang="en-CA" sz="3000" kern="1200"/>
            <a:t>Set a positive tone</a:t>
          </a:r>
        </a:p>
        <a:p>
          <a:pPr marL="285750" lvl="1" indent="-285750" algn="l" defTabSz="1333500">
            <a:lnSpc>
              <a:spcPct val="90000"/>
            </a:lnSpc>
            <a:spcBef>
              <a:spcPct val="0"/>
            </a:spcBef>
            <a:spcAft>
              <a:spcPct val="15000"/>
            </a:spcAft>
            <a:buFont typeface="Arial" panose="020B0604020202020204" pitchFamily="34" charset="0"/>
            <a:buChar char="•"/>
          </a:pPr>
          <a:r>
            <a:rPr lang="en-CA" sz="3000" kern="1200"/>
            <a:t>Ensure you have time to listen</a:t>
          </a:r>
        </a:p>
        <a:p>
          <a:pPr marL="285750" lvl="1" indent="-285750" algn="l" defTabSz="1333500">
            <a:lnSpc>
              <a:spcPct val="90000"/>
            </a:lnSpc>
            <a:spcBef>
              <a:spcPct val="0"/>
            </a:spcBef>
            <a:spcAft>
              <a:spcPct val="15000"/>
            </a:spcAft>
            <a:buFont typeface="Arial" panose="020B0604020202020204" pitchFamily="34" charset="0"/>
            <a:buChar char="•"/>
          </a:pPr>
          <a:r>
            <a:rPr lang="en-CA" sz="3000" kern="1200" dirty="0"/>
            <a:t>Understand the power dynamic between you and your students</a:t>
          </a:r>
        </a:p>
      </dsp:txBody>
      <dsp:txXfrm rot="-5400000">
        <a:off x="3572004" y="606600"/>
        <a:ext cx="6773020" cy="3138138"/>
      </dsp:txXfrm>
    </dsp:sp>
    <dsp:sp modelId="{DEBBE0E8-3713-4176-A5D2-E97AA4E515E7}">
      <dsp:nvSpPr>
        <dsp:cNvPr id="0" name=""/>
        <dsp:cNvSpPr/>
      </dsp:nvSpPr>
      <dsp:spPr>
        <a:xfrm>
          <a:off x="0" y="0"/>
          <a:ext cx="3571196" cy="4347088"/>
        </a:xfrm>
        <a:prstGeom prst="roundRect">
          <a:avLst/>
        </a:prstGeom>
        <a:solidFill>
          <a:srgbClr val="279A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100000"/>
            </a:lnSpc>
            <a:spcBef>
              <a:spcPct val="0"/>
            </a:spcBef>
            <a:spcAft>
              <a:spcPts val="0"/>
            </a:spcAft>
            <a:buNone/>
          </a:pPr>
          <a:r>
            <a:rPr lang="en-US" sz="4400" kern="1200"/>
            <a:t>Set the Stage</a:t>
          </a:r>
          <a:endParaRPr lang="en-CA" sz="4400" kern="1200"/>
        </a:p>
      </dsp:txBody>
      <dsp:txXfrm>
        <a:off x="174331" y="174331"/>
        <a:ext cx="3222534" cy="39984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EA589-3117-48AF-829C-1375C5A6D501}">
      <dsp:nvSpPr>
        <dsp:cNvPr id="0" name=""/>
        <dsp:cNvSpPr/>
      </dsp:nvSpPr>
      <dsp:spPr>
        <a:xfrm rot="5400000">
          <a:off x="5302862" y="-1295724"/>
          <a:ext cx="3481070" cy="6942786"/>
        </a:xfrm>
        <a:prstGeom prst="round2SameRect">
          <a:avLst/>
        </a:prstGeom>
        <a:solidFill>
          <a:srgbClr val="279ACD">
            <a:alpha val="2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Font typeface="Arial" panose="020B0604020202020204" pitchFamily="34" charset="0"/>
            <a:buChar char="•"/>
          </a:pPr>
          <a:r>
            <a:rPr lang="en-CA" sz="3000" kern="1200"/>
            <a:t>Share your concern and ask permission to speak about it further:</a:t>
          </a:r>
          <a:br>
            <a:rPr lang="en-CA" sz="3000" kern="1200"/>
          </a:br>
          <a:endParaRPr lang="en-CA" sz="3000" kern="1200"/>
        </a:p>
        <a:p>
          <a:pPr marL="571500" lvl="2" indent="-285750" algn="l" defTabSz="1333500">
            <a:lnSpc>
              <a:spcPct val="90000"/>
            </a:lnSpc>
            <a:spcBef>
              <a:spcPct val="0"/>
            </a:spcBef>
            <a:spcAft>
              <a:spcPct val="15000"/>
            </a:spcAft>
            <a:buFont typeface="Arial" panose="020B0604020202020204" pitchFamily="34" charset="0"/>
            <a:buNone/>
          </a:pPr>
          <a:r>
            <a:rPr lang="en-CA" sz="3000" i="1" kern="1200"/>
            <a:t>	“I'm concerned about ... I wonder if we could talk about ..."</a:t>
          </a:r>
          <a:endParaRPr lang="en-CA" sz="3000" kern="1200"/>
        </a:p>
      </dsp:txBody>
      <dsp:txXfrm rot="-5400000">
        <a:off x="3572004" y="605066"/>
        <a:ext cx="6772854" cy="3141206"/>
      </dsp:txXfrm>
    </dsp:sp>
    <dsp:sp modelId="{DEBBE0E8-3713-4176-A5D2-E97AA4E515E7}">
      <dsp:nvSpPr>
        <dsp:cNvPr id="0" name=""/>
        <dsp:cNvSpPr/>
      </dsp:nvSpPr>
      <dsp:spPr>
        <a:xfrm>
          <a:off x="0" y="0"/>
          <a:ext cx="3571196" cy="4351338"/>
        </a:xfrm>
        <a:prstGeom prst="roundRect">
          <a:avLst/>
        </a:prstGeom>
        <a:solidFill>
          <a:srgbClr val="279A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100000"/>
            </a:lnSpc>
            <a:spcBef>
              <a:spcPct val="0"/>
            </a:spcBef>
            <a:spcAft>
              <a:spcPts val="0"/>
            </a:spcAft>
            <a:buNone/>
          </a:pPr>
          <a:r>
            <a:rPr lang="en-US" sz="4400" kern="1200"/>
            <a:t>Ask Permission</a:t>
          </a:r>
          <a:endParaRPr lang="en-CA" sz="4400" kern="1200"/>
        </a:p>
      </dsp:txBody>
      <dsp:txXfrm>
        <a:off x="174331" y="174331"/>
        <a:ext cx="3222534" cy="40026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EA589-3117-48AF-829C-1375C5A6D501}">
      <dsp:nvSpPr>
        <dsp:cNvPr id="0" name=""/>
        <dsp:cNvSpPr/>
      </dsp:nvSpPr>
      <dsp:spPr>
        <a:xfrm rot="5400000">
          <a:off x="5763930" y="-1534215"/>
          <a:ext cx="3821387" cy="7708671"/>
        </a:xfrm>
        <a:prstGeom prst="round2SameRect">
          <a:avLst/>
        </a:prstGeom>
        <a:solidFill>
          <a:srgbClr val="279ACD">
            <a:alpha val="2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Font typeface="Arial" panose="020B0604020202020204" pitchFamily="34" charset="0"/>
            <a:buChar char="•"/>
          </a:pPr>
          <a:r>
            <a:rPr lang="en-CA" sz="3000" kern="1200"/>
            <a:t>Express your concern and caring.</a:t>
          </a:r>
        </a:p>
        <a:p>
          <a:pPr marL="285750" lvl="1" indent="-285750" algn="l" defTabSz="1333500">
            <a:lnSpc>
              <a:spcPct val="90000"/>
            </a:lnSpc>
            <a:spcBef>
              <a:spcPct val="0"/>
            </a:spcBef>
            <a:spcAft>
              <a:spcPct val="15000"/>
            </a:spcAft>
            <a:buFont typeface="Arial" panose="020B0604020202020204" pitchFamily="34" charset="0"/>
            <a:buChar char="•"/>
          </a:pPr>
          <a:r>
            <a:rPr lang="en-CA" sz="3000" kern="1200"/>
            <a:t>Point out specific behaviours you've observed</a:t>
          </a:r>
        </a:p>
        <a:p>
          <a:pPr marL="285750" lvl="1" indent="-285750" algn="l" defTabSz="1333500">
            <a:lnSpc>
              <a:spcPct val="90000"/>
            </a:lnSpc>
            <a:spcBef>
              <a:spcPct val="0"/>
            </a:spcBef>
            <a:spcAft>
              <a:spcPct val="15000"/>
            </a:spcAft>
            <a:buFont typeface="Arial" panose="020B0604020202020204" pitchFamily="34" charset="0"/>
            <a:buChar char="•"/>
          </a:pPr>
          <a:r>
            <a:rPr lang="en-CA" sz="3000" kern="1200"/>
            <a:t>Ask open-ended questions</a:t>
          </a:r>
        </a:p>
        <a:p>
          <a:pPr marL="285750" lvl="1" indent="-285750" algn="l" defTabSz="1333500">
            <a:lnSpc>
              <a:spcPct val="90000"/>
            </a:lnSpc>
            <a:spcBef>
              <a:spcPct val="0"/>
            </a:spcBef>
            <a:spcAft>
              <a:spcPct val="15000"/>
            </a:spcAft>
            <a:buFont typeface="Arial" panose="020B0604020202020204" pitchFamily="34" charset="0"/>
            <a:buChar char="•"/>
          </a:pPr>
          <a:r>
            <a:rPr lang="en-CA" sz="3000" kern="1200"/>
            <a:t>Ask about how they are</a:t>
          </a:r>
        </a:p>
        <a:p>
          <a:pPr marL="285750" lvl="1" indent="-285750" algn="l" defTabSz="1333500">
            <a:lnSpc>
              <a:spcPct val="90000"/>
            </a:lnSpc>
            <a:spcBef>
              <a:spcPct val="0"/>
            </a:spcBef>
            <a:spcAft>
              <a:spcPct val="15000"/>
            </a:spcAft>
            <a:buFont typeface="Arial" panose="020B0604020202020204" pitchFamily="34" charset="0"/>
            <a:buChar char="•"/>
          </a:pPr>
          <a:r>
            <a:rPr lang="en-CA" sz="3000" kern="1200" dirty="0"/>
            <a:t>Listen attentively to the student's response and encourage them to talk</a:t>
          </a:r>
        </a:p>
      </dsp:txBody>
      <dsp:txXfrm rot="-5400000">
        <a:off x="3820289" y="595971"/>
        <a:ext cx="7522126" cy="3448297"/>
      </dsp:txXfrm>
    </dsp:sp>
    <dsp:sp modelId="{DEBBE0E8-3713-4176-A5D2-E97AA4E515E7}">
      <dsp:nvSpPr>
        <dsp:cNvPr id="0" name=""/>
        <dsp:cNvSpPr/>
      </dsp:nvSpPr>
      <dsp:spPr>
        <a:xfrm>
          <a:off x="0" y="0"/>
          <a:ext cx="3816891" cy="4635715"/>
        </a:xfrm>
        <a:prstGeom prst="roundRect">
          <a:avLst/>
        </a:prstGeom>
        <a:solidFill>
          <a:srgbClr val="279A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100000"/>
            </a:lnSpc>
            <a:spcBef>
              <a:spcPct val="0"/>
            </a:spcBef>
            <a:spcAft>
              <a:spcPts val="0"/>
            </a:spcAft>
            <a:buNone/>
          </a:pPr>
          <a:r>
            <a:rPr lang="en-US" sz="4400" kern="1200"/>
            <a:t>Start the Conversation</a:t>
          </a:r>
          <a:endParaRPr lang="en-CA" sz="4400" kern="1200"/>
        </a:p>
      </dsp:txBody>
      <dsp:txXfrm>
        <a:off x="186325" y="186325"/>
        <a:ext cx="3444241" cy="42630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EA589-3117-48AF-829C-1375C5A6D501}">
      <dsp:nvSpPr>
        <dsp:cNvPr id="0" name=""/>
        <dsp:cNvSpPr/>
      </dsp:nvSpPr>
      <dsp:spPr>
        <a:xfrm rot="5400000">
          <a:off x="5302862" y="-1295724"/>
          <a:ext cx="3481070" cy="6942786"/>
        </a:xfrm>
        <a:prstGeom prst="round2SameRect">
          <a:avLst/>
        </a:prstGeom>
        <a:solidFill>
          <a:srgbClr val="279ACD">
            <a:alpha val="2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Font typeface="Arial" panose="020B0604020202020204" pitchFamily="34" charset="0"/>
            <a:buChar char="•"/>
          </a:pPr>
          <a:r>
            <a:rPr lang="en-CA" sz="3000" kern="1200"/>
            <a:t>Your role is not to counsel</a:t>
          </a:r>
        </a:p>
        <a:p>
          <a:pPr marL="285750" lvl="1" indent="-285750" algn="l" defTabSz="1333500">
            <a:lnSpc>
              <a:spcPct val="90000"/>
            </a:lnSpc>
            <a:spcBef>
              <a:spcPct val="0"/>
            </a:spcBef>
            <a:spcAft>
              <a:spcPct val="15000"/>
            </a:spcAft>
            <a:buFont typeface="Arial" panose="020B0604020202020204" pitchFamily="34" charset="0"/>
            <a:buChar char="•"/>
          </a:pPr>
          <a:r>
            <a:rPr lang="en-CA" sz="3000" kern="1200"/>
            <a:t>Respect confidentiality</a:t>
          </a:r>
        </a:p>
        <a:p>
          <a:pPr marL="285750" lvl="1" indent="-285750" algn="l" defTabSz="1333500">
            <a:lnSpc>
              <a:spcPct val="90000"/>
            </a:lnSpc>
            <a:spcBef>
              <a:spcPct val="0"/>
            </a:spcBef>
            <a:spcAft>
              <a:spcPct val="15000"/>
            </a:spcAft>
            <a:buFont typeface="Arial" panose="020B0604020202020204" pitchFamily="34" charset="0"/>
            <a:buChar char="•"/>
          </a:pPr>
          <a:r>
            <a:rPr lang="en-CA" sz="3000" kern="1200"/>
            <a:t>Avoid making sweeping promises around confidentiality</a:t>
          </a:r>
        </a:p>
        <a:p>
          <a:pPr marL="285750" lvl="1" indent="-285750" algn="l" defTabSz="1333500">
            <a:lnSpc>
              <a:spcPct val="90000"/>
            </a:lnSpc>
            <a:spcBef>
              <a:spcPct val="0"/>
            </a:spcBef>
            <a:spcAft>
              <a:spcPct val="15000"/>
            </a:spcAft>
            <a:buFont typeface="Arial" panose="020B0604020202020204" pitchFamily="34" charset="0"/>
            <a:buChar char="•"/>
          </a:pPr>
          <a:r>
            <a:rPr lang="en-CA" sz="3000" kern="1200" dirty="0"/>
            <a:t>Students do not need to disclose a diagnosis to you</a:t>
          </a:r>
        </a:p>
      </dsp:txBody>
      <dsp:txXfrm rot="-5400000">
        <a:off x="3572004" y="605066"/>
        <a:ext cx="6772854" cy="3141206"/>
      </dsp:txXfrm>
    </dsp:sp>
    <dsp:sp modelId="{DEBBE0E8-3713-4176-A5D2-E97AA4E515E7}">
      <dsp:nvSpPr>
        <dsp:cNvPr id="0" name=""/>
        <dsp:cNvSpPr/>
      </dsp:nvSpPr>
      <dsp:spPr>
        <a:xfrm>
          <a:off x="0" y="0"/>
          <a:ext cx="3571196" cy="4351338"/>
        </a:xfrm>
        <a:prstGeom prst="roundRect">
          <a:avLst/>
        </a:prstGeom>
        <a:solidFill>
          <a:srgbClr val="279A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100000"/>
            </a:lnSpc>
            <a:spcBef>
              <a:spcPct val="0"/>
            </a:spcBef>
            <a:spcAft>
              <a:spcPts val="0"/>
            </a:spcAft>
            <a:buNone/>
          </a:pPr>
          <a:r>
            <a:rPr lang="en-US" sz="4400" kern="1200"/>
            <a:t>Maintaining Professional Boundaries</a:t>
          </a:r>
          <a:endParaRPr lang="en-CA" sz="4400" kern="1200"/>
        </a:p>
      </dsp:txBody>
      <dsp:txXfrm>
        <a:off x="174331" y="174331"/>
        <a:ext cx="3222534" cy="400267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0C43D4-B162-4534-BF70-48AD95BABD52}"/>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65B9FCB8-7E2A-4E47-B986-DB9C9F6466CB}"/>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62877B99-D706-4B84-9326-BEE797761A7A}" type="datetimeFigureOut">
              <a:rPr lang="en-US" smtClean="0"/>
              <a:t>5/11/2021</a:t>
            </a:fld>
            <a:endParaRPr lang="en-US"/>
          </a:p>
        </p:txBody>
      </p:sp>
      <p:sp>
        <p:nvSpPr>
          <p:cNvPr id="4" name="Footer Placeholder 3">
            <a:extLst>
              <a:ext uri="{FF2B5EF4-FFF2-40B4-BE49-F238E27FC236}">
                <a16:creationId xmlns:a16="http://schemas.microsoft.com/office/drawing/2014/main" id="{A3BD7D63-1BDA-4A81-A966-0D2006622B91}"/>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B482BA-0101-4313-BECB-7EC82AA2DE0C}"/>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92F045EB-522D-4E9B-933B-15821222B1B7}" type="slidenum">
              <a:rPr lang="en-US" smtClean="0"/>
              <a:t>‹#›</a:t>
            </a:fld>
            <a:endParaRPr lang="en-US"/>
          </a:p>
        </p:txBody>
      </p:sp>
    </p:spTree>
    <p:extLst>
      <p:ext uri="{BB962C8B-B14F-4D97-AF65-F5344CB8AC3E}">
        <p14:creationId xmlns:p14="http://schemas.microsoft.com/office/powerpoint/2010/main" val="1632034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5ADEFF7-4A29-4E45-ABE1-2926E0DFC8C6}" type="datetimeFigureOut">
              <a:rPr lang="en-US" smtClean="0"/>
              <a:t>5/11/2021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F78D3A5-6771-472F-9EC6-8007E4533613}" type="slidenum">
              <a:rPr lang="en-US" smtClean="0"/>
              <a:t>‹#›</a:t>
            </a:fld>
            <a:endParaRPr lang="en-US"/>
          </a:p>
        </p:txBody>
      </p:sp>
    </p:spTree>
    <p:extLst>
      <p:ext uri="{BB962C8B-B14F-4D97-AF65-F5344CB8AC3E}">
        <p14:creationId xmlns:p14="http://schemas.microsoft.com/office/powerpoint/2010/main" val="3555102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morefeetontheground.ca/servic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morefeetontheground.ca/service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course is meant to be a complimentary piece to the </a:t>
            </a:r>
            <a:r>
              <a:rPr lang="en-US" dirty="0" err="1"/>
              <a:t>morefeetontheground.ca</a:t>
            </a:r>
            <a:r>
              <a:rPr lang="en-US"/>
              <a:t> website. Please note that each school will have a slightly different set of policies and procedures around student mental health. We recommend that you take a moment to familiarize yourself with your schools mental health strategy, policies and services. We also highly recommend that facilitators of this course have a good basis in mental health training. </a:t>
            </a:r>
          </a:p>
          <a:p>
            <a:endParaRPr lang="en-US"/>
          </a:p>
          <a:p>
            <a:r>
              <a:rPr lang="en-US" b="1" dirty="0"/>
              <a:t>Facilitator Guide:</a:t>
            </a:r>
          </a:p>
          <a:p>
            <a:endParaRPr lang="en-US" dirty="0"/>
          </a:p>
          <a:p>
            <a:r>
              <a:rPr lang="en-US"/>
              <a:t>Introduce yourself.  Have the group introduce themselves and one thing they hope to gain from today. </a:t>
            </a:r>
            <a:endParaRPr lang="en-US" dirty="0"/>
          </a:p>
          <a:p>
            <a:endParaRPr lang="en-US" baseline="0" dirty="0"/>
          </a:p>
          <a:p>
            <a:r>
              <a:rPr lang="en-CA"/>
              <a:t>Set the stage for the day….</a:t>
            </a:r>
          </a:p>
          <a:p>
            <a:pPr marL="171450" indent="-171450">
              <a:buFontTx/>
              <a:buChar char="-"/>
            </a:pPr>
            <a:r>
              <a:rPr lang="en-CA"/>
              <a:t>Very important to state that the day is about learning and not about judging.</a:t>
            </a:r>
            <a:endParaRPr lang="en-CA" dirty="0"/>
          </a:p>
          <a:p>
            <a:pPr marL="171450" indent="-171450">
              <a:buFontTx/>
              <a:buChar char="-"/>
            </a:pPr>
            <a:r>
              <a:rPr lang="en-CA"/>
              <a:t>Also be clear about </a:t>
            </a:r>
            <a:r>
              <a:rPr lang="en-CA" dirty="0"/>
              <a:t>boundaries - </a:t>
            </a:r>
            <a:r>
              <a:rPr lang="en-CA"/>
              <a:t>the goal is to raise awareness of mental health on campus NOT to make you clinicians or professional </a:t>
            </a:r>
            <a:r>
              <a:rPr lang="en-CA" dirty="0"/>
              <a:t>counsellors</a:t>
            </a:r>
            <a:r>
              <a:rPr lang="en-CA"/>
              <a:t>.</a:t>
            </a:r>
            <a:endParaRPr lang="en-CA" dirty="0"/>
          </a:p>
          <a:p>
            <a:pPr marL="171450" indent="-171450">
              <a:buFontTx/>
              <a:buChar char="-"/>
            </a:pPr>
            <a:r>
              <a:rPr lang="en-CA"/>
              <a:t>We need to come in with an open mind and feel free to speak. This is</a:t>
            </a:r>
            <a:r>
              <a:rPr lang="en-CA" baseline="0"/>
              <a:t> a safe space.</a:t>
            </a:r>
            <a:endParaRPr lang="en-CA" baseline="0" dirty="0"/>
          </a:p>
          <a:p>
            <a:pPr marL="171450" indent="-171450">
              <a:buFontTx/>
              <a:buChar char="-"/>
            </a:pPr>
            <a:r>
              <a:rPr lang="en-CA" baseline="0"/>
              <a:t>Remember this is an interactive workshop and it is important to participate in the discussions and activities.</a:t>
            </a:r>
            <a:endParaRPr lang="en-CA" baseline="0" dirty="0"/>
          </a:p>
          <a:p>
            <a:pPr marL="171450" indent="-171450">
              <a:buFontTx/>
              <a:buChar char="-"/>
            </a:pPr>
            <a:r>
              <a:rPr lang="en-CA" baseline="0"/>
              <a:t>Keep in mind that while the topic is tough, at the end of the day you will have a set of tools to help you.</a:t>
            </a:r>
            <a:endParaRPr lang="en-CA" baseline="0" dirty="0"/>
          </a:p>
          <a:p>
            <a:pPr marL="171450" indent="-171450">
              <a:buFontTx/>
              <a:buChar char="-"/>
            </a:pPr>
            <a:r>
              <a:rPr lang="en-US" sz="1200" kern="1200" baseline="0" dirty="0">
                <a:solidFill>
                  <a:schemeClr val="tx1"/>
                </a:solidFill>
                <a:effectLst/>
                <a:latin typeface="+mn-lt"/>
                <a:ea typeface="+mn-ea"/>
                <a:cs typeface="+mn-cs"/>
              </a:rPr>
              <a:t>Confidentiality - we </a:t>
            </a:r>
            <a:r>
              <a:rPr lang="en-US" sz="1200" kern="1200" baseline="0">
                <a:solidFill>
                  <a:schemeClr val="tx1"/>
                </a:solidFill>
                <a:effectLst/>
                <a:latin typeface="+mn-lt"/>
                <a:ea typeface="+mn-ea"/>
                <a:cs typeface="+mn-cs"/>
              </a:rPr>
              <a:t>also need to respect the confidentiality of </a:t>
            </a:r>
            <a:r>
              <a:rPr lang="en-US" sz="1200" kern="1200" baseline="0" dirty="0">
                <a:solidFill>
                  <a:schemeClr val="tx1"/>
                </a:solidFill>
                <a:effectLst/>
                <a:latin typeface="+mn-lt"/>
                <a:ea typeface="+mn-ea"/>
                <a:cs typeface="+mn-cs"/>
              </a:rPr>
              <a:t>students -</a:t>
            </a:r>
            <a:r>
              <a:rPr lang="en-US" sz="1200" kern="1200" baseline="0">
                <a:solidFill>
                  <a:schemeClr val="tx1"/>
                </a:solidFill>
                <a:effectLst/>
                <a:latin typeface="+mn-lt"/>
                <a:ea typeface="+mn-ea"/>
                <a:cs typeface="+mn-cs"/>
              </a:rPr>
              <a:t> we are not here to share names or specifics about students. </a:t>
            </a:r>
            <a:endParaRPr lang="en-US" sz="1200" kern="1200" baseline="0" dirty="0">
              <a:solidFill>
                <a:schemeClr val="tx1"/>
              </a:solidFill>
              <a:effectLst/>
              <a:latin typeface="+mn-lt"/>
              <a:ea typeface="+mn-ea"/>
              <a:cs typeface="+mn-cs"/>
            </a:endParaRPr>
          </a:p>
          <a:p>
            <a:endParaRPr lang="en-CA" baseline="0"/>
          </a:p>
          <a:p>
            <a:r>
              <a:rPr lang="en-CA" b="1" baseline="0">
                <a:solidFill>
                  <a:srgbClr val="FF0000"/>
                </a:solidFill>
              </a:rPr>
              <a:t>This workshop will take approximately 1.5 hours</a:t>
            </a:r>
          </a:p>
          <a:p>
            <a:endParaRPr lang="en-CA"/>
          </a:p>
        </p:txBody>
      </p:sp>
      <p:sp>
        <p:nvSpPr>
          <p:cNvPr id="4" name="Slide Number Placeholder 3"/>
          <p:cNvSpPr>
            <a:spLocks noGrp="1"/>
          </p:cNvSpPr>
          <p:nvPr>
            <p:ph type="sldNum" sz="quarter" idx="5"/>
          </p:nvPr>
        </p:nvSpPr>
        <p:spPr/>
        <p:txBody>
          <a:bodyPr/>
          <a:lstStyle/>
          <a:p>
            <a:fld id="{EF78D3A5-6771-472F-9EC6-8007E4533613}" type="slidenum">
              <a:rPr lang="en-US" smtClean="0"/>
              <a:t>1</a:t>
            </a:fld>
            <a:endParaRPr lang="en-US"/>
          </a:p>
        </p:txBody>
      </p:sp>
    </p:spTree>
    <p:extLst>
      <p:ext uri="{BB962C8B-B14F-4D97-AF65-F5344CB8AC3E}">
        <p14:creationId xmlns:p14="http://schemas.microsoft.com/office/powerpoint/2010/main" val="1319042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solidFill>
                <a:effectLst/>
                <a:latin typeface="+mn-lt"/>
                <a:ea typeface="+mn-ea"/>
                <a:cs typeface="+mn-cs"/>
              </a:rPr>
              <a:t>Facilitator: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kern="1200">
              <a:solidFill>
                <a:schemeClr val="tx1"/>
              </a:solidFill>
              <a:effectLst/>
              <a:latin typeface="+mn-lt"/>
              <a:ea typeface="+mn-ea"/>
              <a:cs typeface="+mn-cs"/>
            </a:endParaRPr>
          </a:p>
          <a:p>
            <a:pPr>
              <a:defRPr/>
            </a:pPr>
            <a:r>
              <a:rPr lang="en-US" sz="1600" b="1">
                <a:cs typeface="Calibri"/>
              </a:rPr>
              <a:t>NOTE: </a:t>
            </a:r>
            <a:r>
              <a:rPr lang="en-US" sz="1600">
                <a:cs typeface="Calibri"/>
              </a:rPr>
              <a:t>This is not a course on suicide prevention. There are other, more specific trainings that cover this topic.</a:t>
            </a:r>
            <a:br>
              <a:rPr lang="en-US" sz="1600">
                <a:cs typeface="+mn-lt"/>
              </a:rPr>
            </a:br>
            <a:endParaRPr lang="en-US" sz="1600"/>
          </a:p>
          <a:p>
            <a:pPr marL="0" marR="0" lvl="0" indent="0" algn="l" defTabSz="914400" rtl="0" eaLnBrk="1" fontAlgn="auto" latinLnBrk="0" hangingPunct="1">
              <a:lnSpc>
                <a:spcPct val="100000"/>
              </a:lnSpc>
              <a:spcBef>
                <a:spcPts val="0"/>
              </a:spcBef>
              <a:spcAft>
                <a:spcPts val="0"/>
              </a:spcAft>
              <a:buClrTx/>
              <a:buSzTx/>
              <a:buFontTx/>
              <a:buNone/>
              <a:tabLst/>
              <a:defRPr/>
            </a:pPr>
            <a:r>
              <a:rPr lang="en-CA" sz="1600"/>
              <a:t>You may notice or hear the student mention one or several indicators that could suggest that they are experiencing difficulty</a:t>
            </a:r>
            <a:r>
              <a:rPr lang="en-CA"/>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a:t>This list is NOT exhaustive. More examples can be found on </a:t>
            </a:r>
            <a:r>
              <a:rPr lang="en-CA" dirty="0" err="1"/>
              <a:t>morefeetontheground.ca</a:t>
            </a:r>
            <a:endParaRPr lang="en-CA"/>
          </a:p>
          <a:p>
            <a:endParaRPr lang="en-CA"/>
          </a:p>
          <a:p>
            <a:pPr defTabSz="915772">
              <a:defRPr/>
            </a:pPr>
            <a:r>
              <a:rPr lang="en-CA" sz="1200"/>
              <a:t>It is possible that a student exhibiting just one of the signs of distress is only having an off day. However, </a:t>
            </a:r>
            <a:r>
              <a:rPr lang="en-CA" sz="1200" b="1"/>
              <a:t>any single safety risk indicator</a:t>
            </a:r>
            <a:r>
              <a:rPr lang="en-CA" sz="1200"/>
              <a:t> (e.g., a student writes a paper expressing hopelessness and thoughts of suicide) or </a:t>
            </a:r>
            <a:r>
              <a:rPr lang="en-CA" sz="1200" b="1"/>
              <a:t>a cluster of lesser signs</a:t>
            </a:r>
            <a:r>
              <a:rPr lang="en-CA" sz="1200"/>
              <a:t> (e.g., emotional outbursts, repeated absences, and noticeable cuts on the arm) indicates a need to take action to support the student.</a:t>
            </a:r>
          </a:p>
          <a:p>
            <a:endParaRPr lang="en-CA" sz="1200"/>
          </a:p>
          <a:p>
            <a:r>
              <a:rPr lang="en-CA" sz="1200" baseline="0">
                <a:solidFill>
                  <a:srgbClr val="C00000"/>
                </a:solidFill>
              </a:rPr>
              <a:t>What </a:t>
            </a:r>
            <a:r>
              <a:rPr lang="en-CA" sz="1200" baseline="0">
                <a:solidFill>
                  <a:srgbClr val="FF0000"/>
                </a:solidFill>
              </a:rPr>
              <a:t>are some other examples of these indicators? Give the group some time to discuss. You may want to read out a couple of further examples </a:t>
            </a:r>
            <a:r>
              <a:rPr lang="en-CA" sz="1200" kern="1200">
                <a:solidFill>
                  <a:srgbClr val="FF0000"/>
                </a:solidFill>
                <a:latin typeface="+mn-lt"/>
                <a:ea typeface="+mn-ea"/>
                <a:cs typeface="+mn-cs"/>
              </a:rPr>
              <a:t>below</a:t>
            </a:r>
          </a:p>
          <a:p>
            <a:endParaRPr lang="en-CA" sz="1200"/>
          </a:p>
          <a:p>
            <a:r>
              <a:rPr lang="en-CA" sz="1200"/>
              <a:t>Ultimately, all of these indicators are about observing a change in a student.</a:t>
            </a:r>
          </a:p>
          <a:p>
            <a:endParaRPr lang="en-CA" sz="1200"/>
          </a:p>
          <a:p>
            <a:pPr marL="0" indent="0">
              <a:buFont typeface="Arial" panose="020B0604020202020204" pitchFamily="34" charset="0"/>
              <a:buNone/>
            </a:pPr>
            <a:r>
              <a:rPr lang="en-CA" sz="1200" b="1"/>
              <a:t>Safety Risk Indicators</a:t>
            </a:r>
          </a:p>
          <a:p>
            <a:pPr marL="171450" indent="-171450">
              <a:buFont typeface="Arial" panose="020B0604020202020204" pitchFamily="34" charset="0"/>
              <a:buChar char="•"/>
            </a:pPr>
            <a:r>
              <a:rPr lang="en-CA" sz="1200"/>
              <a:t>Written or oral statements that mention despair, suicide, or death</a:t>
            </a:r>
          </a:p>
          <a:p>
            <a:pPr marL="171450" indent="-171450">
              <a:buFont typeface="Arial" panose="020B0604020202020204" pitchFamily="34" charset="0"/>
              <a:buChar char="•"/>
            </a:pPr>
            <a:r>
              <a:rPr lang="en-CA" sz="1200"/>
              <a:t>Severe hopelessness, helplessness, depression, social isolation, and withdrawal</a:t>
            </a:r>
          </a:p>
          <a:p>
            <a:pPr marL="171450" indent="-171450">
              <a:buFont typeface="Arial" panose="020B0604020202020204" pitchFamily="34" charset="0"/>
              <a:buChar char="•"/>
            </a:pPr>
            <a:r>
              <a:rPr lang="en-CA" sz="1200"/>
              <a:t>Statements to the effect that the student is “going away for a long time"</a:t>
            </a:r>
          </a:p>
          <a:p>
            <a:pPr marL="171450" indent="-171450">
              <a:buFont typeface="Arial" panose="020B0604020202020204" pitchFamily="34" charset="0"/>
              <a:buChar char="•"/>
            </a:pPr>
            <a:r>
              <a:rPr lang="en-CA" sz="1200"/>
              <a:t>Written or oral expressions of a desire to injure or kill someone else</a:t>
            </a:r>
          </a:p>
          <a:p>
            <a:pPr marL="171450" indent="-171450">
              <a:buFont typeface="Arial" panose="020B0604020202020204" pitchFamily="34" charset="0"/>
              <a:buChar char="•"/>
            </a:pPr>
            <a:r>
              <a:rPr lang="en-CA" sz="1200"/>
              <a:t>Expressions of concern about a student by her/his peers, teaching assistant, or other colleagues</a:t>
            </a:r>
          </a:p>
          <a:p>
            <a:pPr marL="171450" indent="-171450">
              <a:buFont typeface="Arial" panose="020B0604020202020204" pitchFamily="34" charset="0"/>
              <a:buChar char="•"/>
            </a:pPr>
            <a:r>
              <a:rPr lang="en-CA" sz="1200"/>
              <a:t>A hunch or gut-level reaction that something is wrong</a:t>
            </a:r>
            <a:endParaRPr lang="en-CA" sz="1050"/>
          </a:p>
          <a:p>
            <a:endParaRPr lang="en-CA" sz="1050"/>
          </a:p>
          <a:p>
            <a:endParaRPr lang="en-CA"/>
          </a:p>
        </p:txBody>
      </p:sp>
      <p:sp>
        <p:nvSpPr>
          <p:cNvPr id="4" name="Slide Number Placeholder 3"/>
          <p:cNvSpPr>
            <a:spLocks noGrp="1"/>
          </p:cNvSpPr>
          <p:nvPr>
            <p:ph type="sldNum" sz="quarter" idx="10"/>
          </p:nvPr>
        </p:nvSpPr>
        <p:spPr/>
        <p:txBody>
          <a:bodyPr/>
          <a:lstStyle/>
          <a:p>
            <a:fld id="{EF78D3A5-6771-472F-9EC6-8007E4533613}" type="slidenum">
              <a:rPr lang="en-US" smtClean="0"/>
              <a:t>10</a:t>
            </a:fld>
            <a:endParaRPr lang="en-US"/>
          </a:p>
        </p:txBody>
      </p:sp>
    </p:spTree>
    <p:extLst>
      <p:ext uri="{BB962C8B-B14F-4D97-AF65-F5344CB8AC3E}">
        <p14:creationId xmlns:p14="http://schemas.microsoft.com/office/powerpoint/2010/main" val="4269022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solidFill>
                <a:effectLst/>
                <a:latin typeface="+mn-lt"/>
                <a:ea typeface="+mn-ea"/>
                <a:cs typeface="+mn-cs"/>
              </a:rPr>
              <a:t>Facilitator: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600"/>
              <a:t>You may notice or hear the student mention one or several indicators that could suggest that they are experiencing difficulty</a:t>
            </a:r>
            <a:r>
              <a:rPr lang="en-CA"/>
              <a:t>. </a:t>
            </a:r>
          </a:p>
          <a:p>
            <a:endParaRPr lang="en-CA" dirty="0"/>
          </a:p>
          <a:p>
            <a:r>
              <a:rPr lang="en-CA"/>
              <a:t>This list is NOT exhaustive. More examples can be found on </a:t>
            </a:r>
            <a:r>
              <a:rPr lang="en-CA" dirty="0" err="1"/>
              <a:t>morefeetontheground.ca</a:t>
            </a:r>
            <a:endParaRPr lang="en-CA"/>
          </a:p>
          <a:p>
            <a:endParaRPr lang="en-CA"/>
          </a:p>
          <a:p>
            <a:pPr defTabSz="915772">
              <a:defRPr/>
            </a:pPr>
            <a:r>
              <a:rPr lang="en-CA" sz="1200"/>
              <a:t>It is possible that a student exhibiting just one of the signs of distress is only having an off day. However, </a:t>
            </a:r>
            <a:r>
              <a:rPr lang="en-CA" sz="1200" b="1"/>
              <a:t>any single safety risk indicator</a:t>
            </a:r>
            <a:r>
              <a:rPr lang="en-CA" sz="1200"/>
              <a:t> (e.g., a student writes a paper expressing hopelessness and thoughts of suicide) or </a:t>
            </a:r>
            <a:r>
              <a:rPr lang="en-CA" sz="1200" b="1"/>
              <a:t>a cluster of lesser signs</a:t>
            </a:r>
            <a:r>
              <a:rPr lang="en-CA" sz="1200"/>
              <a:t> (e.g., emotional outbursts, repeated absences, and noticeable cuts on the arm) indicates a need to take action to support the student.</a:t>
            </a:r>
          </a:p>
          <a:p>
            <a:endParaRPr lang="en-CA" sz="1200"/>
          </a:p>
          <a:p>
            <a:r>
              <a:rPr lang="en-CA" sz="1200" baseline="0">
                <a:solidFill>
                  <a:srgbClr val="C00000"/>
                </a:solidFill>
              </a:rPr>
              <a:t>What </a:t>
            </a:r>
            <a:r>
              <a:rPr lang="en-CA" sz="1200" baseline="0">
                <a:solidFill>
                  <a:srgbClr val="FF0000"/>
                </a:solidFill>
              </a:rPr>
              <a:t>are some other examples of these indicators? Give the group some time to discuss. You may want to read out a couple of further examples </a:t>
            </a:r>
            <a:r>
              <a:rPr lang="en-CA" sz="1200" kern="1200">
                <a:solidFill>
                  <a:srgbClr val="FF0000"/>
                </a:solidFill>
                <a:latin typeface="+mn-lt"/>
                <a:ea typeface="+mn-ea"/>
                <a:cs typeface="+mn-cs"/>
              </a:rPr>
              <a:t>below</a:t>
            </a:r>
          </a:p>
          <a:p>
            <a:endParaRPr lang="en-CA" sz="1200"/>
          </a:p>
          <a:p>
            <a:r>
              <a:rPr lang="en-CA" sz="1200"/>
              <a:t>Ultimately, all of these indicators are about observing a change in a student.</a:t>
            </a:r>
          </a:p>
          <a:p>
            <a:endParaRPr lang="en-CA" sz="1200"/>
          </a:p>
          <a:p>
            <a:r>
              <a:rPr lang="en-CA" b="1"/>
              <a:t>Emergency</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The student is behaving in a physically or verbally aggressive manner toward themselves, others, property, or animals</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The student is unresponsive to the external environment. For example, if they are: </a:t>
            </a:r>
          </a:p>
          <a:p>
            <a:pPr lvl="1"/>
            <a:r>
              <a:rPr lang="en-US" sz="1200" b="0" i="0" u="none" strike="noStrike" kern="1200">
                <a:solidFill>
                  <a:schemeClr val="tx1"/>
                </a:solidFill>
                <a:effectLst/>
                <a:latin typeface="+mn-lt"/>
                <a:ea typeface="+mn-ea"/>
                <a:cs typeface="+mn-cs"/>
              </a:rPr>
              <a:t>- Incoherent or passed out</a:t>
            </a:r>
          </a:p>
          <a:p>
            <a:pPr lvl="1"/>
            <a:r>
              <a:rPr lang="en-US" sz="1200" b="0" i="0" u="none" strike="noStrike" kern="1200">
                <a:solidFill>
                  <a:schemeClr val="tx1"/>
                </a:solidFill>
                <a:effectLst/>
                <a:latin typeface="+mn-lt"/>
                <a:ea typeface="+mn-ea"/>
                <a:cs typeface="+mn-cs"/>
              </a:rPr>
              <a:t>- Demonstrating a severe disturbance of cognitive, </a:t>
            </a:r>
            <a:r>
              <a:rPr lang="en-US" sz="1200" b="0" i="0" u="none" strike="noStrike" kern="1200" dirty="0">
                <a:solidFill>
                  <a:schemeClr val="tx1"/>
                </a:solidFill>
                <a:effectLst/>
                <a:latin typeface="+mn-lt"/>
                <a:ea typeface="+mn-ea"/>
                <a:cs typeface="+mn-cs"/>
              </a:rPr>
              <a:t>behavioural</a:t>
            </a:r>
            <a:r>
              <a:rPr lang="en-US" sz="1200" b="0" i="0" u="none" strike="noStrike" kern="1200">
                <a:solidFill>
                  <a:schemeClr val="tx1"/>
                </a:solidFill>
                <a:effectLst/>
                <a:latin typeface="+mn-lt"/>
                <a:ea typeface="+mn-ea"/>
                <a:cs typeface="+mn-cs"/>
              </a:rPr>
              <a:t>, or emotional functioning</a:t>
            </a:r>
          </a:p>
          <a:p>
            <a:pPr lvl="1"/>
            <a:r>
              <a:rPr lang="en-US" sz="1200" b="0" i="0" u="none" strike="noStrike" kern="1200">
                <a:solidFill>
                  <a:schemeClr val="tx1"/>
                </a:solidFill>
                <a:effectLst/>
                <a:latin typeface="+mn-lt"/>
                <a:ea typeface="+mn-ea"/>
                <a:cs typeface="+mn-cs"/>
              </a:rPr>
              <a:t>- Displaying disruptive </a:t>
            </a:r>
            <a:r>
              <a:rPr lang="en-US" sz="1200" b="0" i="0" u="none" strike="noStrike" kern="1200" dirty="0">
                <a:solidFill>
                  <a:schemeClr val="tx1"/>
                </a:solidFill>
                <a:effectLst/>
                <a:latin typeface="+mn-lt"/>
                <a:ea typeface="+mn-ea"/>
                <a:cs typeface="+mn-cs"/>
              </a:rPr>
              <a:t>behaviour</a:t>
            </a:r>
            <a:r>
              <a:rPr lang="en-US" sz="1200" b="0" i="0" u="none" strike="noStrike" kern="1200">
                <a:solidFill>
                  <a:schemeClr val="tx1"/>
                </a:solidFill>
                <a:effectLst/>
                <a:latin typeface="+mn-lt"/>
                <a:ea typeface="+mn-ea"/>
                <a:cs typeface="+mn-cs"/>
              </a:rPr>
              <a:t> that appears to be out of control</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The situation feels threatening or dangerous to you.</a:t>
            </a:r>
          </a:p>
          <a:p>
            <a:pPr marL="171450" indent="-171450">
              <a:buFont typeface="Arial" panose="020B0604020202020204" pitchFamily="34" charset="0"/>
              <a:buChar char="•"/>
            </a:pPr>
            <a:endParaRPr lang="en-US" sz="1200" b="0" i="0" u="none" strike="noStrike" kern="120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In these or similar situations, call the campus security/local police and ask for immediate assistance.</a:t>
            </a:r>
          </a:p>
        </p:txBody>
      </p:sp>
      <p:sp>
        <p:nvSpPr>
          <p:cNvPr id="4" name="Slide Number Placeholder 3"/>
          <p:cNvSpPr>
            <a:spLocks noGrp="1"/>
          </p:cNvSpPr>
          <p:nvPr>
            <p:ph type="sldNum" sz="quarter" idx="10"/>
          </p:nvPr>
        </p:nvSpPr>
        <p:spPr/>
        <p:txBody>
          <a:bodyPr/>
          <a:lstStyle/>
          <a:p>
            <a:fld id="{EF78D3A5-6771-472F-9EC6-8007E4533613}" type="slidenum">
              <a:rPr lang="en-US" smtClean="0"/>
              <a:t>11</a:t>
            </a:fld>
            <a:endParaRPr lang="en-US"/>
          </a:p>
        </p:txBody>
      </p:sp>
    </p:spTree>
    <p:extLst>
      <p:ext uri="{BB962C8B-B14F-4D97-AF65-F5344CB8AC3E}">
        <p14:creationId xmlns:p14="http://schemas.microsoft.com/office/powerpoint/2010/main" val="3996294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Action Step 2: Respond</a:t>
            </a:r>
          </a:p>
          <a:p>
            <a:r>
              <a:rPr lang="en-CA" dirty="0"/>
              <a:t> </a:t>
            </a:r>
            <a:endParaRPr lang="en-CA" dirty="0">
              <a:cs typeface="Calibri"/>
            </a:endParaRPr>
          </a:p>
          <a:p>
            <a:r>
              <a:rPr lang="en-CA"/>
              <a:t>If you choose to speak to the student directly, you need only listen, support the student, and offer resource referral information. </a:t>
            </a:r>
            <a:r>
              <a:rPr lang="en-CA" b="1"/>
              <a:t>You should not be taking on the role of counsellor</a:t>
            </a:r>
            <a:r>
              <a:rPr lang="en-CA"/>
              <a:t>.  </a:t>
            </a:r>
          </a:p>
          <a:p>
            <a:r>
              <a:rPr lang="en-CA" dirty="0"/>
              <a:t> </a:t>
            </a:r>
            <a:endParaRPr lang="en-CA" dirty="0">
              <a:cs typeface="Calibri"/>
            </a:endParaRPr>
          </a:p>
          <a:p>
            <a:r>
              <a:rPr lang="en-CA"/>
              <a:t>If you chose not to speak to the student, you can still play a vital role in supporting them by linking them with the wellness/counselling department in your institution. </a:t>
            </a:r>
          </a:p>
          <a:p>
            <a:r>
              <a:rPr lang="en-CA" b="1" dirty="0"/>
              <a:t>Facilitator notes:</a:t>
            </a:r>
          </a:p>
          <a:p>
            <a:endParaRPr lang="en-CA" dirty="0"/>
          </a:p>
          <a:p>
            <a:r>
              <a:rPr lang="en-CA"/>
              <a:t>You can also speak to participants’ "personal style" and getting the participant to consider how their "style" will affect how they respond. </a:t>
            </a:r>
            <a:r>
              <a:rPr lang="en-CA" dirty="0"/>
              <a:t>For example, extraverts</a:t>
            </a:r>
            <a:r>
              <a:rPr lang="en-CA"/>
              <a:t> vs. introverts, those who are comfortable vs. those who are less comfortable. This a time to think about: Am I someone who prefers to send an email and reach out to the student with links? Or am I comfortable reaching out to them in my office?</a:t>
            </a:r>
          </a:p>
        </p:txBody>
      </p:sp>
      <p:sp>
        <p:nvSpPr>
          <p:cNvPr id="4" name="Slide Number Placeholder 3"/>
          <p:cNvSpPr>
            <a:spLocks noGrp="1"/>
          </p:cNvSpPr>
          <p:nvPr>
            <p:ph type="sldNum" sz="quarter" idx="5"/>
          </p:nvPr>
        </p:nvSpPr>
        <p:spPr/>
        <p:txBody>
          <a:bodyPr/>
          <a:lstStyle/>
          <a:p>
            <a:fld id="{EF78D3A5-6771-472F-9EC6-8007E4533613}" type="slidenum">
              <a:rPr lang="en-US" smtClean="0"/>
              <a:t>12</a:t>
            </a:fld>
            <a:endParaRPr lang="en-US"/>
          </a:p>
        </p:txBody>
      </p:sp>
    </p:spTree>
    <p:extLst>
      <p:ext uri="{BB962C8B-B14F-4D97-AF65-F5344CB8AC3E}">
        <p14:creationId xmlns:p14="http://schemas.microsoft.com/office/powerpoint/2010/main" val="128144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Facilitator notes:</a:t>
            </a:r>
          </a:p>
          <a:p>
            <a:endParaRPr lang="en-CA" dirty="0"/>
          </a:p>
          <a:p>
            <a:r>
              <a:rPr lang="en-CA" dirty="0"/>
              <a:t>The topics</a:t>
            </a:r>
            <a:r>
              <a:rPr lang="en-CA" baseline="0" dirty="0"/>
              <a:t> discussed up to now may be new to the group.  </a:t>
            </a:r>
          </a:p>
          <a:p>
            <a:endParaRPr lang="en-CA" baseline="0" dirty="0"/>
          </a:p>
          <a:p>
            <a:r>
              <a:rPr lang="en-CA" baseline="0" dirty="0"/>
              <a:t>Check in with regards to </a:t>
            </a:r>
          </a:p>
          <a:p>
            <a:r>
              <a:rPr lang="en-CA" baseline="0" dirty="0"/>
              <a:t>	Pace: are you covering too much or too little</a:t>
            </a:r>
          </a:p>
          <a:p>
            <a:r>
              <a:rPr lang="en-CA" baseline="0" dirty="0"/>
              <a:t>	Topic: is this what they were expecting?</a:t>
            </a:r>
          </a:p>
          <a:p>
            <a:r>
              <a:rPr lang="en-CA" baseline="0" dirty="0"/>
              <a:t>	</a:t>
            </a:r>
          </a:p>
          <a:p>
            <a:r>
              <a:rPr lang="en-CA" baseline="0" dirty="0"/>
              <a:t>	</a:t>
            </a:r>
            <a:endParaRPr lang="en-CA" dirty="0"/>
          </a:p>
        </p:txBody>
      </p:sp>
      <p:sp>
        <p:nvSpPr>
          <p:cNvPr id="4" name="Slide Number Placeholder 3"/>
          <p:cNvSpPr>
            <a:spLocks noGrp="1"/>
          </p:cNvSpPr>
          <p:nvPr>
            <p:ph type="sldNum" sz="quarter" idx="10"/>
          </p:nvPr>
        </p:nvSpPr>
        <p:spPr/>
        <p:txBody>
          <a:bodyPr/>
          <a:lstStyle/>
          <a:p>
            <a:fld id="{5D071E9C-D7B7-4978-81B5-66D12CCC2F0E}" type="slidenum">
              <a:rPr lang="en-CA" smtClean="0"/>
              <a:t>13</a:t>
            </a:fld>
            <a:endParaRPr lang="en-CA"/>
          </a:p>
        </p:txBody>
      </p:sp>
    </p:spTree>
    <p:extLst>
      <p:ext uri="{BB962C8B-B14F-4D97-AF65-F5344CB8AC3E}">
        <p14:creationId xmlns:p14="http://schemas.microsoft.com/office/powerpoint/2010/main" val="769282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Facilitator guide:</a:t>
            </a:r>
          </a:p>
          <a:p>
            <a:r>
              <a:rPr lang="en-CA"/>
              <a:t>(Note: these slides will require extra time)</a:t>
            </a:r>
          </a:p>
          <a:p>
            <a:endParaRPr lang="en-CA"/>
          </a:p>
          <a:p>
            <a:r>
              <a:rPr lang="en-CA"/>
              <a:t>If you choose to speak to the student directly, you need only listen, support the student, and offer resource referral information.</a:t>
            </a:r>
          </a:p>
          <a:p>
            <a:endParaRPr lang="en-CA"/>
          </a:p>
          <a:p>
            <a:r>
              <a:rPr lang="en-CA"/>
              <a:t>Allow the student time to tell their story. Allow silences in the conversation. Don't give up if the student is slow to talk.</a:t>
            </a:r>
            <a:endParaRPr lang="en-CA">
              <a:cs typeface="Calibri"/>
            </a:endParaRPr>
          </a:p>
          <a:p>
            <a:endParaRPr lang="en-CA"/>
          </a:p>
          <a:p>
            <a:r>
              <a:rPr lang="en-CA"/>
              <a:t>Remember that opening up and talking about personal distress can be an act of courage and a challenge; your patience and caring can help make that process a little less difficult for the student.</a:t>
            </a:r>
          </a:p>
          <a:p>
            <a:endParaRPr lang="en-CA"/>
          </a:p>
          <a:p>
            <a:r>
              <a:rPr lang="en-CA"/>
              <a:t>Once you notice that a student is in distress, you can speak to </a:t>
            </a:r>
            <a:r>
              <a:rPr lang="en-CA" dirty="0"/>
              <a:t>them </a:t>
            </a:r>
            <a:r>
              <a:rPr lang="en-CA"/>
              <a:t>about your concerns. Research regarding brief interventions supports several strategies for initiating and having an effective conversation, even when the source of the problem is unknown</a:t>
            </a:r>
          </a:p>
          <a:p>
            <a:endParaRPr lang="en-CA"/>
          </a:p>
          <a:p>
            <a:r>
              <a:rPr lang="en-CA"/>
              <a:t>Suggest resources and referrals. Share any information you have about the particular resource you are suggesting and its potential benefit to the student. </a:t>
            </a:r>
            <a:r>
              <a:rPr lang="en-CA" dirty="0"/>
              <a:t>(e.g. “</a:t>
            </a:r>
            <a:r>
              <a:rPr lang="en-CA"/>
              <a:t>I know the folks in that office and they are really good at helping students work through these kinds of situations.")</a:t>
            </a:r>
          </a:p>
          <a:p>
            <a:endParaRPr lang="en-CA"/>
          </a:p>
          <a:p>
            <a:r>
              <a:rPr lang="en-CA"/>
              <a:t>Avoid making sweeping promises of confidentiality, particularly if the student presents a safety risk. Students who are suicidal need swift professional intervention.</a:t>
            </a:r>
          </a:p>
          <a:p>
            <a:endParaRPr lang="en-CA"/>
          </a:p>
          <a:p>
            <a:r>
              <a:rPr lang="en-CA" dirty="0"/>
              <a:t>Unless they are suicidal or may be a danger to others, the ultimate decision to access resources is the students. If, when you offer referral information, the student says, “I'll think about it," allow them </a:t>
            </a:r>
            <a:r>
              <a:rPr lang="en-CA"/>
              <a:t>to do so. You can let them know you are interested in following up with them, but continued contact is their choice. Speak with someone in your university—academic advising office, dean, or someone else—about the conversation, and follow up with the student in a day or two.</a:t>
            </a:r>
          </a:p>
          <a:p>
            <a:endParaRPr lang="en-CA"/>
          </a:p>
          <a:p>
            <a:r>
              <a:rPr lang="en-CA"/>
              <a:t>Discussing how to respond </a:t>
            </a:r>
            <a:r>
              <a:rPr lang="en-CA" dirty="0"/>
              <a:t>in </a:t>
            </a:r>
            <a:r>
              <a:rPr lang="en-CA"/>
              <a:t>a bigger audience </a:t>
            </a:r>
            <a:r>
              <a:rPr lang="en-CA" dirty="0"/>
              <a:t>is </a:t>
            </a:r>
            <a:r>
              <a:rPr lang="en-CA"/>
              <a:t>also very helpful. For example we had a prof come up with an interesting scenario: in his class of 500 or 1000 students, he noticed that </a:t>
            </a:r>
            <a:r>
              <a:rPr lang="en-CA" dirty="0"/>
              <a:t>a student </a:t>
            </a:r>
            <a:r>
              <a:rPr lang="en-CA"/>
              <a:t>who </a:t>
            </a:r>
            <a:r>
              <a:rPr lang="en-CA" dirty="0"/>
              <a:t>was typically very engaged </a:t>
            </a:r>
            <a:r>
              <a:rPr lang="en-CA"/>
              <a:t>in </a:t>
            </a:r>
            <a:r>
              <a:rPr lang="en-CA" dirty="0"/>
              <a:t>class became less engaged</a:t>
            </a:r>
            <a:r>
              <a:rPr lang="en-CA"/>
              <a:t>, and then stopped coming at all. In a class of that size, how should he respond - he didn't know </a:t>
            </a:r>
            <a:r>
              <a:rPr lang="en-CA" dirty="0"/>
              <a:t>their</a:t>
            </a:r>
            <a:r>
              <a:rPr lang="en-CA"/>
              <a:t> name? We discussed posting information about stress and resources on the internal class billboard, and sending an email to all students sharing that this time "i.e. mid-terms" is very stressful and you encourage them to check out the website/resources and/or tips and tricks for support.</a:t>
            </a:r>
          </a:p>
        </p:txBody>
      </p:sp>
      <p:sp>
        <p:nvSpPr>
          <p:cNvPr id="4" name="Slide Number Placeholder 3"/>
          <p:cNvSpPr>
            <a:spLocks noGrp="1"/>
          </p:cNvSpPr>
          <p:nvPr>
            <p:ph type="sldNum" sz="quarter" idx="10"/>
          </p:nvPr>
        </p:nvSpPr>
        <p:spPr/>
        <p:txBody>
          <a:bodyPr/>
          <a:lstStyle/>
          <a:p>
            <a:fld id="{EF78D3A5-6771-472F-9EC6-8007E4533613}" type="slidenum">
              <a:rPr lang="en-US" smtClean="0"/>
              <a:t>14</a:t>
            </a:fld>
            <a:endParaRPr lang="en-US"/>
          </a:p>
        </p:txBody>
      </p:sp>
    </p:spTree>
    <p:extLst>
      <p:ext uri="{BB962C8B-B14F-4D97-AF65-F5344CB8AC3E}">
        <p14:creationId xmlns:p14="http://schemas.microsoft.com/office/powerpoint/2010/main" val="942625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Facilitator guide:</a:t>
            </a:r>
          </a:p>
          <a:p>
            <a:r>
              <a:rPr lang="en-CA"/>
              <a:t>(Note: these slides will require extra time)</a:t>
            </a:r>
          </a:p>
          <a:p>
            <a:endParaRPr lang="en-CA"/>
          </a:p>
          <a:p>
            <a:r>
              <a:rPr lang="en-CA" b="1" dirty="0"/>
              <a:t>Set the Stage:</a:t>
            </a:r>
          </a:p>
          <a:p>
            <a:pPr marL="171450" indent="-171450">
              <a:buFontTx/>
              <a:buChar char="-"/>
            </a:pPr>
            <a:endParaRPr lang="en-CA" dirty="0"/>
          </a:p>
          <a:p>
            <a:pPr marL="171450" indent="-171450">
              <a:buFontTx/>
              <a:buChar char="-"/>
            </a:pPr>
            <a:r>
              <a:rPr lang="en-CA"/>
              <a:t>Facilitator may want to role play positive body and negative body language. For example, arms crossed and angry facial expression vs relaxed body stance and calm demeanour. </a:t>
            </a:r>
            <a:endParaRPr lang="en-CA" dirty="0"/>
          </a:p>
          <a:p>
            <a:pPr marL="171450" indent="-171450">
              <a:buFontTx/>
              <a:buChar char="-"/>
            </a:pPr>
            <a:endParaRPr lang="en-CA" dirty="0"/>
          </a:p>
          <a:p>
            <a:pPr marL="171450" indent="-171450">
              <a:buFontTx/>
              <a:buChar char="-"/>
            </a:pPr>
            <a:r>
              <a:rPr lang="en-CA" dirty="0"/>
              <a:t>In addition to understanding the power dynamic between you and your students, it is important to understand the differences in your positionality and identities (and how this all relates to safety)</a:t>
            </a:r>
          </a:p>
          <a:p>
            <a:endParaRPr lang="en-CA" dirty="0"/>
          </a:p>
          <a:p>
            <a:endParaRPr lang="en-CA" dirty="0"/>
          </a:p>
          <a:p>
            <a:endParaRPr lang="en-CA" dirty="0"/>
          </a:p>
          <a:p>
            <a:endParaRPr lang="en-CA" dirty="0"/>
          </a:p>
          <a:p>
            <a:endParaRPr lang="en-CA"/>
          </a:p>
        </p:txBody>
      </p:sp>
      <p:sp>
        <p:nvSpPr>
          <p:cNvPr id="4" name="Slide Number Placeholder 3"/>
          <p:cNvSpPr>
            <a:spLocks noGrp="1"/>
          </p:cNvSpPr>
          <p:nvPr>
            <p:ph type="sldNum" sz="quarter" idx="10"/>
          </p:nvPr>
        </p:nvSpPr>
        <p:spPr/>
        <p:txBody>
          <a:bodyPr/>
          <a:lstStyle/>
          <a:p>
            <a:fld id="{EF78D3A5-6771-472F-9EC6-8007E4533613}" type="slidenum">
              <a:rPr lang="en-US" smtClean="0"/>
              <a:t>15</a:t>
            </a:fld>
            <a:endParaRPr lang="en-US"/>
          </a:p>
        </p:txBody>
      </p:sp>
    </p:spTree>
    <p:extLst>
      <p:ext uri="{BB962C8B-B14F-4D97-AF65-F5344CB8AC3E}">
        <p14:creationId xmlns:p14="http://schemas.microsoft.com/office/powerpoint/2010/main" val="143334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Facilitator guide:</a:t>
            </a:r>
          </a:p>
          <a:p>
            <a:r>
              <a:rPr lang="en-CA"/>
              <a:t>(Note: these slides will require extra time)</a:t>
            </a:r>
          </a:p>
          <a:p>
            <a:endParaRPr lang="en-CA"/>
          </a:p>
          <a:p>
            <a:r>
              <a:rPr lang="en-CA" b="1" dirty="0"/>
              <a:t>Ask Permission:</a:t>
            </a:r>
          </a:p>
          <a:p>
            <a:pPr marL="171450" indent="-171450">
              <a:buFontTx/>
              <a:buChar char="-"/>
            </a:pPr>
            <a:r>
              <a:rPr lang="en-CA"/>
              <a:t>We need to respect the students privacy and sense of confidentiality.  We need to create a space where a student feels safe to share or not share. At the end of the day it is their choice. Sometimes a student might not feel like sharing at that particular time but may come back at another point to talk.</a:t>
            </a:r>
            <a:endParaRPr lang="en-CA" dirty="0"/>
          </a:p>
          <a:p>
            <a:pPr marL="171450" indent="-171450">
              <a:buFontTx/>
              <a:buChar char="-"/>
            </a:pPr>
            <a:endParaRPr lang="en-CA" dirty="0"/>
          </a:p>
          <a:p>
            <a:endParaRPr lang="en-CA" dirty="0"/>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EF78D3A5-6771-472F-9EC6-8007E4533613}" type="slidenum">
              <a:rPr lang="en-US" smtClean="0"/>
              <a:t>16</a:t>
            </a:fld>
            <a:endParaRPr lang="en-US"/>
          </a:p>
        </p:txBody>
      </p:sp>
    </p:spTree>
    <p:extLst>
      <p:ext uri="{BB962C8B-B14F-4D97-AF65-F5344CB8AC3E}">
        <p14:creationId xmlns:p14="http://schemas.microsoft.com/office/powerpoint/2010/main" val="1655228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Facilitator guide:</a:t>
            </a:r>
          </a:p>
          <a:p>
            <a:r>
              <a:rPr lang="en-CA"/>
              <a:t>(Note: these slides will require extra time)</a:t>
            </a:r>
          </a:p>
          <a:p>
            <a:endParaRPr lang="en-CA"/>
          </a:p>
          <a:p>
            <a:r>
              <a:rPr lang="en-CA" b="1" dirty="0"/>
              <a:t>Start the Conversation:</a:t>
            </a:r>
            <a:endParaRPr lang="en-CA" sz="1200" b="1" dirty="0"/>
          </a:p>
          <a:p>
            <a:pPr marL="171450" indent="-171450">
              <a:buFontTx/>
              <a:buChar char="-"/>
            </a:pPr>
            <a:r>
              <a:rPr lang="en-CA" sz="1200"/>
              <a:t>Express your concern and caring</a:t>
            </a:r>
            <a:endParaRPr lang="en-CA" sz="1200" dirty="0"/>
          </a:p>
          <a:p>
            <a:pPr marL="171450" indent="-171450">
              <a:buFontTx/>
              <a:buChar char="-"/>
            </a:pPr>
            <a:r>
              <a:rPr lang="en-CA" sz="1200"/>
              <a:t>Point out specific behaviours you've observed </a:t>
            </a:r>
            <a:r>
              <a:rPr lang="en-CA" sz="1200">
                <a:solidFill>
                  <a:srgbClr val="FF0000"/>
                </a:solidFill>
                <a:highlight>
                  <a:srgbClr val="FFFF00"/>
                </a:highlight>
              </a:rPr>
              <a:t>(“I've noticed lately that you</a:t>
            </a:r>
            <a:r>
              <a:rPr lang="en-CA" sz="1200" dirty="0">
                <a:solidFill>
                  <a:srgbClr val="FF0000"/>
                </a:solidFill>
                <a:highlight>
                  <a:srgbClr val="FFFF00"/>
                </a:highlight>
              </a:rPr>
              <a:t>....”)</a:t>
            </a:r>
          </a:p>
          <a:p>
            <a:pPr marL="171450" indent="-171450">
              <a:buFontTx/>
              <a:buChar char="-"/>
            </a:pPr>
            <a:r>
              <a:rPr lang="en-CA" sz="1200"/>
              <a:t>Ask open-ended </a:t>
            </a:r>
            <a:r>
              <a:rPr lang="en-CA" sz="1200" dirty="0"/>
              <a:t>questions - questions </a:t>
            </a:r>
            <a:r>
              <a:rPr lang="en-CA" sz="1200"/>
              <a:t>that require more than a yes or no answer</a:t>
            </a:r>
            <a:endParaRPr lang="en-CA" sz="1200" dirty="0"/>
          </a:p>
          <a:p>
            <a:pPr marL="171450" indent="-171450">
              <a:buFontTx/>
              <a:buChar char="-"/>
            </a:pPr>
            <a:r>
              <a:rPr lang="en-CA" sz="1200"/>
              <a:t>Ask, “How are things going for you</a:t>
            </a:r>
            <a:r>
              <a:rPr lang="en-CA" sz="1200" dirty="0"/>
              <a:t>?”</a:t>
            </a:r>
          </a:p>
          <a:p>
            <a:pPr marL="171450" indent="-171450">
              <a:buFontTx/>
              <a:buChar char="-"/>
            </a:pPr>
            <a:r>
              <a:rPr lang="en-CA" sz="1200"/>
              <a:t>Listen attentively to the student's response and encourage </a:t>
            </a:r>
            <a:r>
              <a:rPr lang="en-CA" sz="1200" dirty="0"/>
              <a:t>them </a:t>
            </a:r>
            <a:r>
              <a:rPr lang="en-CA" sz="1200"/>
              <a:t>to talk (“Tell me more about that.")</a:t>
            </a:r>
            <a:endParaRPr lang="en-CA" sz="1200" dirty="0"/>
          </a:p>
          <a:p>
            <a:endParaRPr lang="en-CA"/>
          </a:p>
          <a:p>
            <a:r>
              <a:rPr lang="en-CA"/>
              <a:t>Facilitator may want to role play by asking a participant to act as a student. </a:t>
            </a:r>
            <a:r>
              <a:rPr lang="en-CA" dirty="0"/>
              <a:t>They</a:t>
            </a:r>
            <a:r>
              <a:rPr lang="en-CA"/>
              <a:t> may want to simply start the conversation by saying “how are you?”, then asking the participant how that felt.</a:t>
            </a:r>
          </a:p>
        </p:txBody>
      </p:sp>
      <p:sp>
        <p:nvSpPr>
          <p:cNvPr id="4" name="Slide Number Placeholder 3"/>
          <p:cNvSpPr>
            <a:spLocks noGrp="1"/>
          </p:cNvSpPr>
          <p:nvPr>
            <p:ph type="sldNum" sz="quarter" idx="10"/>
          </p:nvPr>
        </p:nvSpPr>
        <p:spPr/>
        <p:txBody>
          <a:bodyPr/>
          <a:lstStyle/>
          <a:p>
            <a:fld id="{EF78D3A5-6771-472F-9EC6-8007E4533613}" type="slidenum">
              <a:rPr lang="en-US" smtClean="0"/>
              <a:t>17</a:t>
            </a:fld>
            <a:endParaRPr lang="en-US"/>
          </a:p>
        </p:txBody>
      </p:sp>
    </p:spTree>
    <p:extLst>
      <p:ext uri="{BB962C8B-B14F-4D97-AF65-F5344CB8AC3E}">
        <p14:creationId xmlns:p14="http://schemas.microsoft.com/office/powerpoint/2010/main" val="1686549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Facilitator guide:</a:t>
            </a:r>
          </a:p>
          <a:p>
            <a:r>
              <a:rPr lang="en-CA"/>
              <a:t>(Note: these slides will require extra time)</a:t>
            </a:r>
          </a:p>
          <a:p>
            <a:endParaRPr lang="en-CA"/>
          </a:p>
          <a:p>
            <a:r>
              <a:rPr lang="en-CA" b="1" dirty="0"/>
              <a:t>Maintaining Professional Boundaries:</a:t>
            </a:r>
          </a:p>
          <a:p>
            <a:endParaRPr lang="en-CA" b="1" dirty="0"/>
          </a:p>
          <a:p>
            <a:pPr marL="171450" indent="-171450">
              <a:buFontTx/>
              <a:buChar char="-"/>
            </a:pPr>
            <a:r>
              <a:rPr lang="en-CA"/>
              <a:t>Students do not always know how much information they should/need to disclose; to maintain proper professional boundaries, you should ask only for required information.</a:t>
            </a:r>
            <a:endParaRPr lang="en-CA" dirty="0"/>
          </a:p>
          <a:p>
            <a:pPr marL="171450" indent="-171450">
              <a:buFontTx/>
              <a:buChar char="-"/>
            </a:pPr>
            <a:endParaRPr lang="en-CA" dirty="0"/>
          </a:p>
          <a:p>
            <a:pPr marL="171450" indent="-171450">
              <a:buFontTx/>
              <a:buChar char="-"/>
            </a:pPr>
            <a:r>
              <a:rPr lang="en-CA"/>
              <a:t>You only need enough information to put in place accommodations for students who need them, or to refer them to appropriate services. For example, a student with depression might need extra time for assignments and a student with anxiety may need a distraction-free room for exams. </a:t>
            </a:r>
            <a:r>
              <a:rPr lang="en-CA" dirty="0"/>
              <a:t>However, students </a:t>
            </a:r>
            <a:r>
              <a:rPr lang="en-CA"/>
              <a:t>are under no obligation to disclose their diagnosis to you.</a:t>
            </a:r>
            <a:endParaRPr lang="en-CA" dirty="0"/>
          </a:p>
          <a:p>
            <a:pPr marL="171450" indent="-171450">
              <a:buFontTx/>
              <a:buChar char="-"/>
            </a:pPr>
            <a:endParaRPr lang="en-CA" dirty="0"/>
          </a:p>
          <a:p>
            <a:pPr marL="171450" indent="-171450">
              <a:buFontTx/>
              <a:buChar char="-"/>
            </a:pPr>
            <a:r>
              <a:rPr lang="en-CA"/>
              <a:t>Sometimes, students share more information than is necessary. They may, for example, provide details about their diagnoses or symptoms. Educators do not need this information, so they should not follow up with further questions. If a student “over-shares," gently inform </a:t>
            </a:r>
            <a:r>
              <a:rPr lang="en-CA" dirty="0"/>
              <a:t>them </a:t>
            </a:r>
            <a:r>
              <a:rPr lang="en-CA"/>
              <a:t>that you only need enough information to facilitate an accommodation.</a:t>
            </a:r>
            <a:endParaRPr lang="en-CA" dirty="0"/>
          </a:p>
          <a:p>
            <a:endParaRPr lang="en-CA" dirty="0"/>
          </a:p>
          <a:p>
            <a:endParaRPr lang="en-CA" dirty="0"/>
          </a:p>
          <a:p>
            <a:endParaRPr lang="en-CA" dirty="0"/>
          </a:p>
          <a:p>
            <a:endParaRPr lang="en-CA"/>
          </a:p>
        </p:txBody>
      </p:sp>
      <p:sp>
        <p:nvSpPr>
          <p:cNvPr id="4" name="Slide Number Placeholder 3"/>
          <p:cNvSpPr>
            <a:spLocks noGrp="1"/>
          </p:cNvSpPr>
          <p:nvPr>
            <p:ph type="sldNum" sz="quarter" idx="10"/>
          </p:nvPr>
        </p:nvSpPr>
        <p:spPr/>
        <p:txBody>
          <a:bodyPr/>
          <a:lstStyle/>
          <a:p>
            <a:fld id="{EF78D3A5-6771-472F-9EC6-8007E4533613}" type="slidenum">
              <a:rPr lang="en-US" smtClean="0"/>
              <a:t>18</a:t>
            </a:fld>
            <a:endParaRPr lang="en-US"/>
          </a:p>
        </p:txBody>
      </p:sp>
    </p:spTree>
    <p:extLst>
      <p:ext uri="{BB962C8B-B14F-4D97-AF65-F5344CB8AC3E}">
        <p14:creationId xmlns:p14="http://schemas.microsoft.com/office/powerpoint/2010/main" val="3490397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Facilitator guide:</a:t>
            </a:r>
          </a:p>
          <a:p>
            <a:r>
              <a:rPr lang="en-CA"/>
              <a:t>(Note: these slides will require extra time)</a:t>
            </a:r>
          </a:p>
          <a:p>
            <a:endParaRPr lang="en-CA"/>
          </a:p>
          <a:p>
            <a:r>
              <a:rPr lang="en-CA" b="1" dirty="0"/>
              <a:t>Safety Risk:</a:t>
            </a:r>
          </a:p>
          <a:p>
            <a:endParaRPr lang="en-CA"/>
          </a:p>
          <a:p>
            <a:pPr marL="171450" indent="-171450">
              <a:buFontTx/>
              <a:buChar char="-"/>
            </a:pPr>
            <a:r>
              <a:rPr lang="en-CA"/>
              <a:t>If there are signs of a safety risk, ask if the student is considering suicide. A student who is considering suicide will likely be relieved that you asked. If the student is not contemplating suicide, asking the question will not put ideas in </a:t>
            </a:r>
            <a:r>
              <a:rPr lang="en-CA" dirty="0"/>
              <a:t>their </a:t>
            </a:r>
            <a:r>
              <a:rPr lang="en-CA"/>
              <a:t>head or increase the likelihood that the student will make an attempt.</a:t>
            </a:r>
            <a:endParaRPr lang="en-CA" dirty="0"/>
          </a:p>
          <a:p>
            <a:pPr marL="171450" indent="-171450">
              <a:buFontTx/>
              <a:buChar char="-"/>
            </a:pPr>
            <a:endParaRPr lang="en-CA" dirty="0"/>
          </a:p>
          <a:p>
            <a:pPr marL="171450" indent="-171450">
              <a:buFontTx/>
              <a:buChar char="-"/>
            </a:pPr>
            <a:r>
              <a:rPr lang="en-CA"/>
              <a:t>Restate what you have heard as well as your concern and caring (“What do you need to do to get back on a healthy path?"). Ask the student what </a:t>
            </a:r>
            <a:r>
              <a:rPr lang="en-CA" dirty="0"/>
              <a:t>they think </a:t>
            </a:r>
            <a:r>
              <a:rPr lang="en-CA"/>
              <a:t>would help.</a:t>
            </a:r>
            <a:endParaRPr lang="en-CA" dirty="0"/>
          </a:p>
          <a:p>
            <a:pPr marL="171450" indent="-171450">
              <a:buFontTx/>
              <a:buChar char="-"/>
            </a:pPr>
            <a:endParaRPr lang="en-CA" dirty="0"/>
          </a:p>
          <a:p>
            <a:pPr marL="171450" indent="-171450">
              <a:buFontTx/>
              <a:buChar char="-"/>
            </a:pPr>
            <a:r>
              <a:rPr lang="en-CA"/>
              <a:t>Suggest resources and referrals. Share any information you have about the particular resource you are suggesting and its potential benefit to the student. (“I know the folks in that office and they are really good at helping students work through these kinds of situations.")</a:t>
            </a:r>
            <a:endParaRPr lang="en-CA" dirty="0"/>
          </a:p>
          <a:p>
            <a:pPr marL="171450" indent="-171450">
              <a:buFontTx/>
              <a:buChar char="-"/>
            </a:pPr>
            <a:endParaRPr lang="en-CA" dirty="0"/>
          </a:p>
          <a:p>
            <a:pPr marL="171450" indent="-171450">
              <a:buFontTx/>
              <a:buChar char="-"/>
            </a:pPr>
            <a:r>
              <a:rPr lang="en-CA"/>
              <a:t>Avoid making sweeping promises of confidentiality, particularly if the student presents a safety risk. Students who are suicidal need swift professional intervention.</a:t>
            </a:r>
            <a:endParaRPr lang="en-CA" dirty="0"/>
          </a:p>
          <a:p>
            <a:pPr marL="171450" indent="-171450">
              <a:buFontTx/>
              <a:buChar char="-"/>
            </a:pPr>
            <a:endParaRPr lang="en-CA" dirty="0"/>
          </a:p>
          <a:p>
            <a:pPr marL="171450" indent="-171450">
              <a:buFontTx/>
              <a:buChar char="-"/>
            </a:pPr>
            <a:r>
              <a:rPr lang="en-CA"/>
              <a:t>Unless </a:t>
            </a:r>
            <a:r>
              <a:rPr lang="en-CA" dirty="0"/>
              <a:t>they are </a:t>
            </a:r>
            <a:r>
              <a:rPr lang="en-CA"/>
              <a:t>suicidal or may be a danger to others, the ultimate decision to access resources is the </a:t>
            </a:r>
            <a:r>
              <a:rPr lang="en-CA" dirty="0"/>
              <a:t>students</a:t>
            </a:r>
            <a:r>
              <a:rPr lang="en-CA"/>
              <a:t>. If, when you offer referral information, the student says, “I'll think about it," allow </a:t>
            </a:r>
            <a:r>
              <a:rPr lang="en-CA" dirty="0"/>
              <a:t>them </a:t>
            </a:r>
            <a:r>
              <a:rPr lang="en-CA"/>
              <a:t>to do so. Let the student know that you are interested in hearing how </a:t>
            </a:r>
            <a:r>
              <a:rPr lang="en-CA" dirty="0"/>
              <a:t>they are </a:t>
            </a:r>
            <a:r>
              <a:rPr lang="en-CA"/>
              <a:t>doing in a day or two. Speak with someone in your university—academic advising office, dean, or someone else—about the conversation, and follow up with the student in a day or two.</a:t>
            </a:r>
            <a:endParaRPr lang="en-CA"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You may want to recommend </a:t>
            </a:r>
            <a:r>
              <a:rPr lang="en-CA" b="1" dirty="0" err="1"/>
              <a:t>safeTALK</a:t>
            </a:r>
            <a:r>
              <a:rPr lang="en-CA" b="1" dirty="0"/>
              <a:t> or other suicide prevention training to the group. This course is not focused on suicide prevention. </a:t>
            </a:r>
          </a:p>
          <a:p>
            <a:endParaRPr lang="en-CA"/>
          </a:p>
          <a:p>
            <a:endParaRPr lang="en-CA" dirty="0"/>
          </a:p>
        </p:txBody>
      </p:sp>
      <p:sp>
        <p:nvSpPr>
          <p:cNvPr id="4" name="Slide Number Placeholder 3"/>
          <p:cNvSpPr>
            <a:spLocks noGrp="1"/>
          </p:cNvSpPr>
          <p:nvPr>
            <p:ph type="sldNum" sz="quarter" idx="10"/>
          </p:nvPr>
        </p:nvSpPr>
        <p:spPr/>
        <p:txBody>
          <a:bodyPr/>
          <a:lstStyle/>
          <a:p>
            <a:fld id="{EF78D3A5-6771-472F-9EC6-8007E4533613}" type="slidenum">
              <a:rPr lang="en-US" smtClean="0"/>
              <a:t>19</a:t>
            </a:fld>
            <a:endParaRPr lang="en-US"/>
          </a:p>
        </p:txBody>
      </p:sp>
    </p:spTree>
    <p:extLst>
      <p:ext uri="{BB962C8B-B14F-4D97-AF65-F5344CB8AC3E}">
        <p14:creationId xmlns:p14="http://schemas.microsoft.com/office/powerpoint/2010/main" val="567017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We recommend that participants at least have a preliminary review of the site prior to taking the live course.</a:t>
            </a:r>
          </a:p>
          <a:p>
            <a:endParaRPr lang="en-CA"/>
          </a:p>
          <a:p>
            <a:r>
              <a:rPr lang="en-CA"/>
              <a:t>The key message for participants is that everyone has a role in student mental health.  </a:t>
            </a:r>
          </a:p>
          <a:p>
            <a:endParaRPr lang="en-CA"/>
          </a:p>
          <a:p>
            <a:r>
              <a:rPr lang="en-CA"/>
              <a:t>All participants can support students through four important calls to action:</a:t>
            </a:r>
          </a:p>
          <a:p>
            <a:endParaRPr lang="en-CA"/>
          </a:p>
          <a:p>
            <a:pPr marL="228600" indent="-228600">
              <a:buAutoNum type="arabicPeriod"/>
            </a:pPr>
            <a:r>
              <a:rPr lang="en-CA"/>
              <a:t>Recognize </a:t>
            </a:r>
          </a:p>
          <a:p>
            <a:pPr marL="228600" indent="-228600">
              <a:buAutoNum type="arabicPeriod"/>
            </a:pPr>
            <a:r>
              <a:rPr lang="en-CA"/>
              <a:t>Respond</a:t>
            </a:r>
          </a:p>
          <a:p>
            <a:pPr marL="228600" indent="-228600">
              <a:buAutoNum type="arabicPeriod"/>
            </a:pPr>
            <a:r>
              <a:rPr lang="en-CA"/>
              <a:t>Refer</a:t>
            </a:r>
          </a:p>
          <a:p>
            <a:pPr marL="228600" indent="-228600">
              <a:buAutoNum type="arabicPeriod"/>
            </a:pPr>
            <a:r>
              <a:rPr lang="en-CA" dirty="0"/>
              <a:t>Reflect - </a:t>
            </a:r>
            <a:r>
              <a:rPr lang="en-CA"/>
              <a:t>how to reflect after an incident</a:t>
            </a:r>
          </a:p>
          <a:p>
            <a:endParaRPr lang="en-CA" dirty="0"/>
          </a:p>
          <a:p>
            <a:r>
              <a:rPr lang="en-CA" dirty="0"/>
              <a:t>“Services” section of website has information about services available on all Ontario campuses. Link: https://</a:t>
            </a:r>
            <a:r>
              <a:rPr lang="en-CA" dirty="0" err="1"/>
              <a:t>morefeetontheground.ca</a:t>
            </a:r>
            <a:r>
              <a:rPr lang="en-CA" dirty="0"/>
              <a:t>/services/</a:t>
            </a:r>
            <a:endParaRPr lang="en-CA"/>
          </a:p>
        </p:txBody>
      </p:sp>
      <p:sp>
        <p:nvSpPr>
          <p:cNvPr id="4" name="Slide Number Placeholder 3"/>
          <p:cNvSpPr>
            <a:spLocks noGrp="1"/>
          </p:cNvSpPr>
          <p:nvPr>
            <p:ph type="sldNum" sz="quarter" idx="5"/>
          </p:nvPr>
        </p:nvSpPr>
        <p:spPr/>
        <p:txBody>
          <a:bodyPr/>
          <a:lstStyle/>
          <a:p>
            <a:fld id="{EF78D3A5-6771-472F-9EC6-8007E4533613}" type="slidenum">
              <a:rPr lang="en-US" smtClean="0"/>
              <a:t>2</a:t>
            </a:fld>
            <a:endParaRPr lang="en-US"/>
          </a:p>
        </p:txBody>
      </p:sp>
    </p:spTree>
    <p:extLst>
      <p:ext uri="{BB962C8B-B14F-4D97-AF65-F5344CB8AC3E}">
        <p14:creationId xmlns:p14="http://schemas.microsoft.com/office/powerpoint/2010/main" val="1640286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Facilitator guide:</a:t>
            </a:r>
          </a:p>
          <a:p>
            <a:endParaRPr lang="en-CA"/>
          </a:p>
          <a:p>
            <a:r>
              <a:rPr lang="en-CA"/>
              <a:t>Two possible exercises:</a:t>
            </a:r>
          </a:p>
          <a:p>
            <a:endParaRPr lang="en-CA"/>
          </a:p>
          <a:p>
            <a:pPr marL="228600" indent="-228600">
              <a:buAutoNum type="arabicPeriod"/>
            </a:pPr>
            <a:r>
              <a:rPr lang="en-CA" b="1" dirty="0"/>
              <a:t>Listening exercise</a:t>
            </a:r>
            <a:r>
              <a:rPr lang="en-CA"/>
              <a:t>: Have the group break out in pairs. The facilitator will act as the timekeeper. Do not let the pair know the length of time for the exercise. One of the pair becomes the listener, the other the speaker. Allow all the speakers a full minute to speak on what happened to them over the weekend. The listener must not jump in or interrupt the speaker. After one minute. Ask the pair how it felt to speak for a minute interrupted? How hard was it to listen without interrupting? Ask them how a student might feel after sharing their story? How much would they have missed if they interrupted?</a:t>
            </a:r>
          </a:p>
          <a:p>
            <a:pPr marL="228600" indent="-228600">
              <a:buAutoNum type="arabicPeriod"/>
            </a:pPr>
            <a:endParaRPr lang="en-CA" dirty="0"/>
          </a:p>
          <a:p>
            <a:pPr marL="228600" indent="-228600">
              <a:buAutoNum type="arabicPeriod"/>
            </a:pPr>
            <a:r>
              <a:rPr lang="en-CA" b="1" dirty="0"/>
              <a:t>How to start a conversation</a:t>
            </a:r>
            <a:r>
              <a:rPr lang="en-CA"/>
              <a:t>. Often</a:t>
            </a:r>
            <a:r>
              <a:rPr lang="en-CA" dirty="0"/>
              <a:t>,</a:t>
            </a:r>
            <a:r>
              <a:rPr lang="en-CA"/>
              <a:t> starting the conversation is the hardest part of supporting the student. Have the group break into pairs and role play. One plays the student, the other the staff. How would they start the conversation? What have they done in the past? How did it feel? What were some of their fears? What were some of the lessons they learned?</a:t>
            </a:r>
            <a:r>
              <a:rPr lang="en-CA" dirty="0"/>
              <a:t> </a:t>
            </a:r>
            <a:r>
              <a:rPr lang="en-CA"/>
              <a:t>Have 2 envelopes of "clues". One is a staff/professor prompt, one are student "situations". Have each person pull one out from each envelope. Then, role play the professor/staff scenario (i.e. after class, in office hours, receiving an email from a student) vs. the student's scenario (i.e. dealing with a death, academically falling behind, financial issues). This exercise mimics the unexpected situation and how to deal with it that may come out of the blue.</a:t>
            </a:r>
          </a:p>
        </p:txBody>
      </p:sp>
      <p:sp>
        <p:nvSpPr>
          <p:cNvPr id="4" name="Slide Number Placeholder 3"/>
          <p:cNvSpPr>
            <a:spLocks noGrp="1"/>
          </p:cNvSpPr>
          <p:nvPr>
            <p:ph type="sldNum" sz="quarter" idx="5"/>
          </p:nvPr>
        </p:nvSpPr>
        <p:spPr/>
        <p:txBody>
          <a:bodyPr/>
          <a:lstStyle/>
          <a:p>
            <a:fld id="{EF78D3A5-6771-472F-9EC6-8007E4533613}" type="slidenum">
              <a:rPr lang="en-US" smtClean="0"/>
              <a:t>20</a:t>
            </a:fld>
            <a:endParaRPr lang="en-US"/>
          </a:p>
        </p:txBody>
      </p:sp>
    </p:spTree>
    <p:extLst>
      <p:ext uri="{BB962C8B-B14F-4D97-AF65-F5344CB8AC3E}">
        <p14:creationId xmlns:p14="http://schemas.microsoft.com/office/powerpoint/2010/main" val="806838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Facilitator guide:</a:t>
            </a:r>
            <a:endParaRPr lang="en-CA" sz="1200" dirty="0"/>
          </a:p>
          <a:p>
            <a:endParaRPr lang="en-CA" sz="1200" dirty="0"/>
          </a:p>
          <a:p>
            <a:r>
              <a:rPr lang="en-CA" sz="1200"/>
              <a:t>Explain the limitations of your knowledge (IT IS OKAY TO SAY YOU DON’T KNOW) and experience and tell the student that the referral resource has the capacity to assist the student in a more appropriate manner.</a:t>
            </a:r>
          </a:p>
          <a:p>
            <a:endParaRPr lang="en-CA" sz="1200"/>
          </a:p>
          <a:p>
            <a:r>
              <a:rPr lang="en-CA" sz="1200" dirty="0"/>
              <a:t>Other things to consider when </a:t>
            </a:r>
            <a:r>
              <a:rPr lang="en-CA" sz="1200"/>
              <a:t>referring a student to external services:</a:t>
            </a:r>
          </a:p>
          <a:p>
            <a:pPr marL="171450" indent="-171450">
              <a:buFontTx/>
              <a:buChar char="-"/>
            </a:pPr>
            <a:r>
              <a:rPr lang="en-CA" sz="1200" dirty="0"/>
              <a:t>Provide the name, phone number, and office location of the referral resource</a:t>
            </a:r>
          </a:p>
          <a:p>
            <a:pPr marL="171450" indent="-171450">
              <a:buFontTx/>
              <a:buChar char="-"/>
            </a:pPr>
            <a:r>
              <a:rPr lang="en-CA" sz="1200" dirty="0"/>
              <a:t>As much as possible, try to normalize the need to ask for help</a:t>
            </a:r>
          </a:p>
          <a:p>
            <a:pPr marL="171450" indent="-171450">
              <a:buFontTx/>
              <a:buChar char="-"/>
            </a:pPr>
            <a:r>
              <a:rPr lang="en-CA" sz="1200" dirty="0"/>
              <a:t>Convey a spirit of hopefulness and remind the student that troublesome situations can and do get better</a:t>
            </a:r>
          </a:p>
          <a:p>
            <a:endParaRPr lang="en-CA" sz="1200"/>
          </a:p>
          <a:p>
            <a:r>
              <a:rPr lang="en-CA" sz="1200"/>
              <a:t>Distressed and Distressing?</a:t>
            </a:r>
          </a:p>
          <a:p>
            <a:pPr marL="171450" indent="-171450">
              <a:buFontTx/>
              <a:buChar char="-"/>
            </a:pPr>
            <a:r>
              <a:rPr lang="en-CA" sz="1200"/>
              <a:t>Sometimes when students are distressed, they act out in ways that are inappropriate or even disruptive. </a:t>
            </a:r>
            <a:endParaRPr lang="en-CA" sz="1200" dirty="0"/>
          </a:p>
          <a:p>
            <a:pPr marL="171450" indent="-171450">
              <a:buFontTx/>
              <a:buChar char="-"/>
            </a:pPr>
            <a:r>
              <a:rPr lang="en-CA" sz="1200"/>
              <a:t>If you have a student who exhibits this kind of behaviour, communicate your observations to your university's counselling or health services staff. They will help connect the student with appropriate resources and support you in maintaining your desired classroom environment. </a:t>
            </a:r>
            <a:endParaRPr lang="en-CA" sz="1200" dirty="0"/>
          </a:p>
          <a:p>
            <a:pPr marL="171450" indent="-171450">
              <a:buFontTx/>
              <a:buChar char="-"/>
            </a:pPr>
            <a:r>
              <a:rPr lang="en-CA" sz="1200"/>
              <a:t>It would also be useful to seek advice/support from someone in your academic department. Disruptive behaviour is not always a sign of a mental health problem, so it may not be appropriate to address the problem through counselling or health services. </a:t>
            </a:r>
            <a:endParaRPr lang="en-CA" sz="1200" dirty="0"/>
          </a:p>
          <a:p>
            <a:pPr marL="171450" indent="-171450">
              <a:buFontTx/>
              <a:buChar char="-"/>
            </a:pPr>
            <a:r>
              <a:rPr lang="en-CA" sz="1200"/>
              <a:t>Even in cases where disruptions are the result of a mental illness, your academic department can help you address safety, security, and other concerns. </a:t>
            </a:r>
            <a:endParaRPr lang="en-CA" sz="1200" dirty="0"/>
          </a:p>
          <a:p>
            <a:pPr marL="171450" indent="-171450">
              <a:buFontTx/>
              <a:buChar char="-"/>
            </a:pPr>
            <a:r>
              <a:rPr lang="en-CA" sz="1200"/>
              <a:t>Finally, if you are aware that the student is registered with your accessibility office, you can also reach out to </a:t>
            </a:r>
            <a:r>
              <a:rPr lang="en-CA" sz="1200" dirty="0"/>
              <a:t>their </a:t>
            </a:r>
            <a:r>
              <a:rPr lang="en-CA" sz="1200"/>
              <a:t>disability counsellor for advice and assistance.</a:t>
            </a:r>
            <a:endParaRPr lang="en-CA" sz="1200" dirty="0"/>
          </a:p>
          <a:p>
            <a:pPr marL="171450" indent="-171450">
              <a:buFontTx/>
              <a:buChar char="-"/>
            </a:pPr>
            <a:r>
              <a:rPr lang="en-US" sz="1200"/>
              <a:t>In many schools, disruptive </a:t>
            </a:r>
            <a:r>
              <a:rPr lang="en-US" sz="1200" dirty="0"/>
              <a:t>behaviour</a:t>
            </a:r>
            <a:r>
              <a:rPr lang="en-US" sz="1200"/>
              <a:t> in the classroom falls under the Student Code of Conduct, so the conduct office may be an appropriate alternative to the academic dept</a:t>
            </a:r>
            <a:endParaRPr lang="en-CA" sz="1200" dirty="0"/>
          </a:p>
          <a:p>
            <a:endParaRPr lang="en-CA" sz="1200"/>
          </a:p>
          <a:p>
            <a:endParaRPr lang="en-CA" sz="1200" dirty="0"/>
          </a:p>
        </p:txBody>
      </p:sp>
      <p:sp>
        <p:nvSpPr>
          <p:cNvPr id="4" name="Slide Number Placeholder 3"/>
          <p:cNvSpPr>
            <a:spLocks noGrp="1"/>
          </p:cNvSpPr>
          <p:nvPr>
            <p:ph type="sldNum" sz="quarter" idx="5"/>
          </p:nvPr>
        </p:nvSpPr>
        <p:spPr/>
        <p:txBody>
          <a:bodyPr/>
          <a:lstStyle/>
          <a:p>
            <a:fld id="{EF78D3A5-6771-472F-9EC6-8007E4533613}" type="slidenum">
              <a:rPr lang="en-US" smtClean="0"/>
              <a:t>21</a:t>
            </a:fld>
            <a:endParaRPr lang="en-US"/>
          </a:p>
        </p:txBody>
      </p:sp>
    </p:spTree>
    <p:extLst>
      <p:ext uri="{BB962C8B-B14F-4D97-AF65-F5344CB8AC3E}">
        <p14:creationId xmlns:p14="http://schemas.microsoft.com/office/powerpoint/2010/main" val="2453369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Facilitator guide:</a:t>
            </a:r>
          </a:p>
          <a:p>
            <a:endParaRPr lang="en-CA"/>
          </a:p>
          <a:p>
            <a:r>
              <a:rPr lang="en-CA"/>
              <a:t>Opportunity for your campus to highlight services available and process to accessing those services - most campuses are like small cities. You don't need to know all the services, just know the key referral points, normalise that these services exist because students all need them</a:t>
            </a:r>
          </a:p>
          <a:p>
            <a:endParaRPr lang="en-CA"/>
          </a:p>
          <a:p>
            <a:r>
              <a:rPr lang="en-CA">
                <a:cs typeface="Calibri" panose="020F0502020204030204"/>
              </a:rPr>
              <a:t>Can pull up list of services for each campus here: </a:t>
            </a:r>
            <a:r>
              <a:rPr lang="en-CA">
                <a:hlinkClick r:id="rId3"/>
              </a:rPr>
              <a:t>https://morefeetontheground.ca/services/</a:t>
            </a:r>
            <a:r>
              <a:rPr lang="en-CA"/>
              <a:t> </a:t>
            </a:r>
          </a:p>
          <a:p>
            <a:endParaRPr lang="en-CA"/>
          </a:p>
          <a:p>
            <a:r>
              <a:rPr lang="en-CA">
                <a:cs typeface="Calibri" panose="020F0502020204030204"/>
              </a:rPr>
              <a:t>Can suggest helping the student put the number for Good2Talk in their phone, or sending the Wellness website link via email - practical and concrete help.</a:t>
            </a:r>
          </a:p>
          <a:p>
            <a:endParaRPr lang="en-CA" dirty="0">
              <a:cs typeface="Calibri" panose="020F0502020204030204"/>
            </a:endParaRPr>
          </a:p>
          <a:p>
            <a:r>
              <a:rPr lang="en-CA" dirty="0">
                <a:cs typeface="Calibri" panose="020F0502020204030204"/>
              </a:rPr>
              <a:t>Help participants understand the process of navigating the system</a:t>
            </a:r>
          </a:p>
        </p:txBody>
      </p:sp>
      <p:sp>
        <p:nvSpPr>
          <p:cNvPr id="4" name="Slide Number Placeholder 3"/>
          <p:cNvSpPr>
            <a:spLocks noGrp="1"/>
          </p:cNvSpPr>
          <p:nvPr>
            <p:ph type="sldNum" sz="quarter" idx="5"/>
          </p:nvPr>
        </p:nvSpPr>
        <p:spPr/>
        <p:txBody>
          <a:bodyPr/>
          <a:lstStyle/>
          <a:p>
            <a:fld id="{EF78D3A5-6771-472F-9EC6-8007E4533613}" type="slidenum">
              <a:rPr lang="en-US" smtClean="0"/>
              <a:t>22</a:t>
            </a:fld>
            <a:endParaRPr lang="en-US"/>
          </a:p>
        </p:txBody>
      </p:sp>
    </p:spTree>
    <p:extLst>
      <p:ext uri="{BB962C8B-B14F-4D97-AF65-F5344CB8AC3E}">
        <p14:creationId xmlns:p14="http://schemas.microsoft.com/office/powerpoint/2010/main" val="2548995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Facilitator guide:</a:t>
            </a:r>
          </a:p>
          <a:p>
            <a:endParaRPr lang="en-CA"/>
          </a:p>
          <a:p>
            <a:r>
              <a:rPr lang="en-CA"/>
              <a:t>Opportunity for your campus to highlight services available and process to accessing those services - most campuses are like small cities. You don't need to know all the services, just know the key referral points, normalise that these services exist because students all need them</a:t>
            </a:r>
          </a:p>
          <a:p>
            <a:endParaRPr lang="en-CA"/>
          </a:p>
          <a:p>
            <a:r>
              <a:rPr lang="en-CA">
                <a:cs typeface="Calibri" panose="020F0502020204030204"/>
              </a:rPr>
              <a:t>Can pull up list of services for each campus here: </a:t>
            </a:r>
            <a:r>
              <a:rPr lang="en-CA">
                <a:hlinkClick r:id="rId3"/>
              </a:rPr>
              <a:t>https://morefeetontheground.ca/services/</a:t>
            </a:r>
            <a:r>
              <a:rPr lang="en-CA"/>
              <a:t> </a:t>
            </a:r>
          </a:p>
          <a:p>
            <a:endParaRPr lang="en-CA"/>
          </a:p>
          <a:p>
            <a:r>
              <a:rPr lang="en-CA">
                <a:cs typeface="Calibri" panose="020F0502020204030204"/>
              </a:rPr>
              <a:t>Can suggest helping the student put the number for Good2Talk in their phone, or sending the Wellness website link via email - practical and concrete help.</a:t>
            </a:r>
          </a:p>
          <a:p>
            <a:endParaRPr lang="en-CA" dirty="0">
              <a:cs typeface="Calibri" panose="020F0502020204030204"/>
            </a:endParaRPr>
          </a:p>
          <a:p>
            <a:r>
              <a:rPr lang="en-CA" dirty="0">
                <a:cs typeface="Calibri" panose="020F0502020204030204"/>
              </a:rPr>
              <a:t>Help participants understand the process of navigating the system</a:t>
            </a:r>
          </a:p>
        </p:txBody>
      </p:sp>
      <p:sp>
        <p:nvSpPr>
          <p:cNvPr id="4" name="Slide Number Placeholder 3"/>
          <p:cNvSpPr>
            <a:spLocks noGrp="1"/>
          </p:cNvSpPr>
          <p:nvPr>
            <p:ph type="sldNum" sz="quarter" idx="5"/>
          </p:nvPr>
        </p:nvSpPr>
        <p:spPr/>
        <p:txBody>
          <a:bodyPr/>
          <a:lstStyle/>
          <a:p>
            <a:fld id="{EF78D3A5-6771-472F-9EC6-8007E4533613}" type="slidenum">
              <a:rPr lang="en-US" smtClean="0"/>
              <a:t>23</a:t>
            </a:fld>
            <a:endParaRPr lang="en-US"/>
          </a:p>
        </p:txBody>
      </p:sp>
    </p:spTree>
    <p:extLst>
      <p:ext uri="{BB962C8B-B14F-4D97-AF65-F5344CB8AC3E}">
        <p14:creationId xmlns:p14="http://schemas.microsoft.com/office/powerpoint/2010/main" val="4238988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Facilitator guide:</a:t>
            </a:r>
          </a:p>
          <a:p>
            <a:endParaRPr lang="en-CA"/>
          </a:p>
          <a:p>
            <a:pPr marL="370379" indent="-370379" defTabSz="532419">
              <a:spcBef>
                <a:spcPts val="1602"/>
              </a:spcBef>
              <a:defRPr sz="2548"/>
            </a:pPr>
            <a:r>
              <a:rPr lang="en-CA"/>
              <a:t>If you are concerned about someone, ask direct questions. Listen and validate their difficulties</a:t>
            </a:r>
            <a:endParaRPr lang="en-CA" dirty="0"/>
          </a:p>
          <a:p>
            <a:pPr marL="370379" indent="-370379" defTabSz="532419">
              <a:spcBef>
                <a:spcPts val="1602"/>
              </a:spcBef>
              <a:defRPr sz="2548"/>
            </a:pPr>
            <a:endParaRPr lang="en-CA" dirty="0"/>
          </a:p>
          <a:p>
            <a:pPr marL="370379" indent="-370379" defTabSz="532419">
              <a:spcBef>
                <a:spcPts val="1602"/>
              </a:spcBef>
              <a:defRPr sz="2548"/>
            </a:pPr>
            <a:r>
              <a:rPr lang="en-CA" dirty="0"/>
              <a:t>Identifying </a:t>
            </a:r>
            <a:r>
              <a:rPr lang="en-CA"/>
              <a:t>someone who would have influence </a:t>
            </a:r>
            <a:r>
              <a:rPr lang="en-CA" dirty="0"/>
              <a:t>(</a:t>
            </a:r>
            <a:r>
              <a:rPr lang="en-CA"/>
              <a:t>could be a friend, partner, family member, colleague</a:t>
            </a:r>
            <a:r>
              <a:rPr lang="en-CA" dirty="0"/>
              <a:t>)</a:t>
            </a:r>
          </a:p>
          <a:p>
            <a:pPr marL="370379" indent="-370379" defTabSz="532419">
              <a:spcBef>
                <a:spcPts val="1602"/>
              </a:spcBef>
              <a:defRPr sz="2548"/>
            </a:pPr>
            <a:endParaRPr lang="en-CA"/>
          </a:p>
          <a:p>
            <a:pPr marL="370379" indent="-370379" defTabSz="532419">
              <a:spcBef>
                <a:spcPts val="1602"/>
              </a:spcBef>
              <a:defRPr sz="2548"/>
            </a:pPr>
            <a:r>
              <a:rPr lang="en-CA"/>
              <a:t>If there is an immediate risk of harm call 911 or go to the ER</a:t>
            </a:r>
          </a:p>
          <a:p>
            <a:pPr marL="370379" indent="-370379" defTabSz="532419">
              <a:spcBef>
                <a:spcPts val="1602"/>
              </a:spcBef>
              <a:defRPr sz="2548"/>
            </a:pPr>
            <a:endParaRPr lang="en-CA" dirty="0"/>
          </a:p>
          <a:p>
            <a:pPr marL="370379" indent="-370379" defTabSz="532419">
              <a:spcBef>
                <a:spcPts val="1602"/>
              </a:spcBef>
              <a:defRPr sz="2548"/>
            </a:pPr>
            <a:r>
              <a:rPr lang="en-CA"/>
              <a:t>Call distress line for university students</a:t>
            </a:r>
            <a:r>
              <a:rPr lang="en-CA" dirty="0"/>
              <a:t>:</a:t>
            </a:r>
            <a:r>
              <a:rPr lang="en-CA"/>
              <a:t> Good2Talk (1.866.925.5454)</a:t>
            </a:r>
          </a:p>
          <a:p>
            <a:pPr marL="827578" lvl="1" indent="-457200" defTabSz="532419">
              <a:spcBef>
                <a:spcPts val="1602"/>
              </a:spcBef>
              <a:buFontTx/>
              <a:buChar char="-"/>
              <a:defRPr sz="2548"/>
            </a:pPr>
            <a:r>
              <a:rPr lang="en-CA"/>
              <a:t>to get guidance on how to support someone who may have thoughts of suicide</a:t>
            </a:r>
            <a:endParaRPr lang="en-CA" dirty="0"/>
          </a:p>
          <a:p>
            <a:pPr marL="827578" lvl="1" indent="-457200" defTabSz="532419">
              <a:spcBef>
                <a:spcPts val="1602"/>
              </a:spcBef>
              <a:buFontTx/>
              <a:buChar char="-"/>
              <a:defRPr sz="2548"/>
            </a:pPr>
            <a:r>
              <a:rPr lang="en-CA"/>
              <a:t>if you are having thoughts of suicide and are in distress</a:t>
            </a:r>
          </a:p>
          <a:p>
            <a:pPr marL="827578" lvl="1" indent="-457200" defTabSz="532419">
              <a:spcBef>
                <a:spcPts val="1602"/>
              </a:spcBef>
              <a:buFontTx/>
              <a:buChar char="-"/>
              <a:defRPr sz="2548"/>
            </a:pPr>
            <a:endParaRPr lang="en-CA" dirty="0"/>
          </a:p>
          <a:p>
            <a:pPr marL="282872" indent="-370379" defTabSz="532419">
              <a:spcBef>
                <a:spcPts val="1602"/>
              </a:spcBef>
              <a:defRPr sz="2548"/>
            </a:pPr>
            <a:r>
              <a:rPr lang="en-CA"/>
              <a:t>You may want to speak to a supervisor and get advice on other ways to support the student. Always keep in mind the confidentiality of the student. </a:t>
            </a:r>
          </a:p>
          <a:p>
            <a:endParaRPr lang="en-CA"/>
          </a:p>
        </p:txBody>
      </p:sp>
      <p:sp>
        <p:nvSpPr>
          <p:cNvPr id="4" name="Slide Number Placeholder 3"/>
          <p:cNvSpPr>
            <a:spLocks noGrp="1"/>
          </p:cNvSpPr>
          <p:nvPr>
            <p:ph type="sldNum" sz="quarter" idx="10"/>
          </p:nvPr>
        </p:nvSpPr>
        <p:spPr/>
        <p:txBody>
          <a:bodyPr/>
          <a:lstStyle/>
          <a:p>
            <a:pPr>
              <a:defRPr/>
            </a:pPr>
            <a:fld id="{6E26618E-7C4E-4C8F-B06B-1360AF885800}" type="slidenum">
              <a:rPr lang="en-US" smtClean="0"/>
              <a:pPr>
                <a:defRPr/>
              </a:pPr>
              <a:t>23</a:t>
            </a:fld>
            <a:endParaRPr lang="en-US"/>
          </a:p>
        </p:txBody>
      </p:sp>
    </p:spTree>
    <p:extLst>
      <p:ext uri="{BB962C8B-B14F-4D97-AF65-F5344CB8AC3E}">
        <p14:creationId xmlns:p14="http://schemas.microsoft.com/office/powerpoint/2010/main" val="3568233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"You don’t need to know everything about every service. Post-secondary institutions are often the size of small cities. We are likely to have the services you need, or we can support you in accessing these services – reach out!"</a:t>
            </a:r>
            <a:endParaRPr lang="en-CA" sz="1200" dirty="0">
              <a:latin typeface="+mn-lt"/>
            </a:endParaRPr>
          </a:p>
          <a:p>
            <a:endParaRPr lang="en-CA"/>
          </a:p>
        </p:txBody>
      </p:sp>
      <p:sp>
        <p:nvSpPr>
          <p:cNvPr id="4" name="Slide Number Placeholder 3"/>
          <p:cNvSpPr>
            <a:spLocks noGrp="1"/>
          </p:cNvSpPr>
          <p:nvPr>
            <p:ph type="sldNum" sz="quarter" idx="5"/>
          </p:nvPr>
        </p:nvSpPr>
        <p:spPr/>
        <p:txBody>
          <a:bodyPr/>
          <a:lstStyle/>
          <a:p>
            <a:fld id="{EF78D3A5-6771-472F-9EC6-8007E4533613}" type="slidenum">
              <a:rPr lang="en-US" smtClean="0"/>
              <a:t>24</a:t>
            </a:fld>
            <a:endParaRPr lang="en-US"/>
          </a:p>
        </p:txBody>
      </p:sp>
    </p:spTree>
    <p:extLst>
      <p:ext uri="{BB962C8B-B14F-4D97-AF65-F5344CB8AC3E}">
        <p14:creationId xmlns:p14="http://schemas.microsoft.com/office/powerpoint/2010/main" val="111841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Group Activity (35 Minutes in total)</a:t>
            </a:r>
          </a:p>
          <a:p>
            <a:endParaRPr lang="en-CA" baseline="0" dirty="0"/>
          </a:p>
          <a:p>
            <a:r>
              <a:rPr lang="en-CA" baseline="0"/>
              <a:t>A number of case studies have been developed for this exercise</a:t>
            </a:r>
          </a:p>
          <a:p>
            <a:endParaRPr lang="en-CA" baseline="0"/>
          </a:p>
          <a:p>
            <a:pPr marL="228600" indent="-228600">
              <a:buAutoNum type="arabicPeriod"/>
            </a:pPr>
            <a:r>
              <a:rPr lang="en-CA" baseline="0"/>
              <a:t>Break the larger group into smaller groups of 4 or 5. </a:t>
            </a:r>
          </a:p>
          <a:p>
            <a:pPr marL="228600" indent="-228600">
              <a:buAutoNum type="arabicPeriod"/>
            </a:pPr>
            <a:r>
              <a:rPr lang="en-CA" baseline="0"/>
              <a:t>Distribute one case study and one blank </a:t>
            </a:r>
            <a:r>
              <a:rPr lang="en-CA" baseline="0" dirty="0"/>
              <a:t>toolkit</a:t>
            </a:r>
            <a:r>
              <a:rPr lang="en-CA" baseline="0"/>
              <a:t> to each group.</a:t>
            </a:r>
          </a:p>
          <a:p>
            <a:pPr marL="228600" indent="-228600">
              <a:buAutoNum type="arabicPeriod"/>
            </a:pPr>
            <a:r>
              <a:rPr lang="en-CA" baseline="0"/>
              <a:t>Ask them to go through the sheets. Give them no more than 20 minutes</a:t>
            </a:r>
          </a:p>
          <a:p>
            <a:pPr marL="228600" indent="-228600">
              <a:buAutoNum type="arabicPeriod"/>
            </a:pPr>
            <a:r>
              <a:rPr lang="en-CA" baseline="0"/>
              <a:t>Facilitator should circulate the room and act as a support</a:t>
            </a:r>
          </a:p>
          <a:p>
            <a:pPr marL="228600" indent="-228600">
              <a:buAutoNum type="arabicPeriod"/>
            </a:pPr>
            <a:r>
              <a:rPr lang="en-CA" baseline="0"/>
              <a:t>Have them report back to the larger group on the experience. Did they struggle on any point? Was the tool helpful?</a:t>
            </a:r>
          </a:p>
          <a:p>
            <a:pPr marL="228600" indent="-228600">
              <a:buAutoNum type="arabicPeriod"/>
            </a:pPr>
            <a:endParaRPr lang="en-CA" baseline="0"/>
          </a:p>
        </p:txBody>
      </p:sp>
      <p:sp>
        <p:nvSpPr>
          <p:cNvPr id="4" name="Slide Number Placeholder 3"/>
          <p:cNvSpPr>
            <a:spLocks noGrp="1"/>
          </p:cNvSpPr>
          <p:nvPr>
            <p:ph type="sldNum" sz="quarter" idx="10"/>
          </p:nvPr>
        </p:nvSpPr>
        <p:spPr/>
        <p:txBody>
          <a:bodyPr/>
          <a:lstStyle/>
          <a:p>
            <a:fld id="{5D071E9C-D7B7-4978-81B5-66D12CCC2F0E}" type="slidenum">
              <a:rPr lang="en-CA" smtClean="0"/>
              <a:t>25</a:t>
            </a:fld>
            <a:endParaRPr lang="en-CA"/>
          </a:p>
        </p:txBody>
      </p:sp>
    </p:spTree>
    <p:extLst>
      <p:ext uri="{BB962C8B-B14F-4D97-AF65-F5344CB8AC3E}">
        <p14:creationId xmlns:p14="http://schemas.microsoft.com/office/powerpoint/2010/main" val="1666834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8500"/>
            <a:ext cx="6203950" cy="3490913"/>
          </a:xfrm>
        </p:spPr>
      </p:sp>
      <p:sp>
        <p:nvSpPr>
          <p:cNvPr id="3" name="Notes Placeholder 2"/>
          <p:cNvSpPr>
            <a:spLocks noGrp="1"/>
          </p:cNvSpPr>
          <p:nvPr>
            <p:ph type="body" idx="1"/>
          </p:nvPr>
        </p:nvSpPr>
        <p:spPr/>
        <p:txBody>
          <a:bodyPr/>
          <a:lstStyle/>
          <a:p>
            <a:r>
              <a:rPr lang="en-CA" b="1" dirty="0"/>
              <a:t>Facilitator guide:</a:t>
            </a:r>
          </a:p>
          <a:p>
            <a:endParaRPr lang="en-CA" dirty="0"/>
          </a:p>
          <a:p>
            <a:r>
              <a:rPr lang="en-CA"/>
              <a:t>Have the participants break into groups of 2 or 3 and discuss. The participants can choose the scenario that is most applicable to their role on campus. The small groups can either choose to discuss these scenarios or role play how they might respond to the student. </a:t>
            </a:r>
            <a:endParaRPr lang="en-CA" dirty="0"/>
          </a:p>
          <a:p>
            <a:endParaRPr lang="en-CA"/>
          </a:p>
          <a:p>
            <a:r>
              <a:rPr lang="en-CA"/>
              <a:t>Come back together as a group and share.</a:t>
            </a:r>
            <a:endParaRPr lang="en-US"/>
          </a:p>
        </p:txBody>
      </p:sp>
      <p:sp>
        <p:nvSpPr>
          <p:cNvPr id="4" name="Slide Number Placeholder 3"/>
          <p:cNvSpPr>
            <a:spLocks noGrp="1"/>
          </p:cNvSpPr>
          <p:nvPr>
            <p:ph type="sldNum" sz="quarter" idx="10"/>
          </p:nvPr>
        </p:nvSpPr>
        <p:spPr/>
        <p:txBody>
          <a:bodyPr/>
          <a:lstStyle/>
          <a:p>
            <a:pPr>
              <a:defRPr/>
            </a:pPr>
            <a:fld id="{6E26618E-7C4E-4C8F-B06B-1360AF885800}" type="slidenum">
              <a:rPr lang="en-US">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1751852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“Up, not out” = ensuring privacy of the student</a:t>
            </a:r>
          </a:p>
          <a:p>
            <a:pPr marL="171450" indent="-171450">
              <a:buFontTx/>
              <a:buChar char="-"/>
            </a:pPr>
            <a:r>
              <a:rPr lang="en-CA" dirty="0"/>
              <a:t>If a student is in need, you can let them know that you may need to share information with superiors in order to help them, but you’ll never share information laterally (e.g. with other employees, students, or people outside the situation)</a:t>
            </a:r>
          </a:p>
          <a:p>
            <a:pPr marL="171450" indent="-171450">
              <a:buFontTx/>
              <a:buChar char="-"/>
            </a:pPr>
            <a:endParaRPr lang="en-CA" dirty="0"/>
          </a:p>
          <a:p>
            <a:endParaRPr lang="en-CA" dirty="0"/>
          </a:p>
          <a:p>
            <a:endParaRPr lang="en-CA" dirty="0"/>
          </a:p>
          <a:p>
            <a:endParaRPr lang="en-CA" dirty="0"/>
          </a:p>
          <a:p>
            <a:endParaRPr lang="en-US"/>
          </a:p>
        </p:txBody>
      </p:sp>
      <p:sp>
        <p:nvSpPr>
          <p:cNvPr id="4" name="Slide Number Placeholder 3"/>
          <p:cNvSpPr>
            <a:spLocks noGrp="1"/>
          </p:cNvSpPr>
          <p:nvPr>
            <p:ph type="sldNum" sz="quarter" idx="10"/>
          </p:nvPr>
        </p:nvSpPr>
        <p:spPr/>
        <p:txBody>
          <a:bodyPr/>
          <a:lstStyle/>
          <a:p>
            <a:pPr>
              <a:defRPr/>
            </a:pPr>
            <a:fld id="{6E26618E-7C4E-4C8F-B06B-1360AF885800}" type="slidenum">
              <a:rPr lang="en-US">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1671765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Can also call the Good2Talk line yourself, or </a:t>
            </a:r>
            <a:r>
              <a:rPr lang="en-CA" dirty="0"/>
              <a:t>Employee</a:t>
            </a:r>
            <a:r>
              <a:rPr lang="en-CA"/>
              <a:t> Assistance Programme if you have one to debrief</a:t>
            </a:r>
            <a:endParaRPr lang="en-CA" dirty="0"/>
          </a:p>
          <a:p>
            <a:endParaRPr lang="en-CA" dirty="0"/>
          </a:p>
          <a:p>
            <a:r>
              <a:rPr lang="en-CA" dirty="0"/>
              <a:t>Reflecting on our space/system – guiding questions:</a:t>
            </a:r>
          </a:p>
          <a:p>
            <a:pPr marL="171450" indent="-171450">
              <a:buFontTx/>
              <a:buChar char="-"/>
            </a:pPr>
            <a:r>
              <a:rPr lang="en-CA" dirty="0"/>
              <a:t>What we can do in terms of how we interact with the space?</a:t>
            </a:r>
          </a:p>
          <a:p>
            <a:pPr marL="171450" indent="-171450">
              <a:buFontTx/>
              <a:buChar char="-"/>
            </a:pPr>
            <a:r>
              <a:rPr lang="en-CA" dirty="0"/>
              <a:t>What are the systemic pieces?</a:t>
            </a:r>
          </a:p>
          <a:p>
            <a:pPr marL="171450" indent="-171450">
              <a:buFontTx/>
              <a:buChar char="-"/>
            </a:pPr>
            <a:r>
              <a:rPr lang="en-CA" dirty="0"/>
              <a:t>Mention toolkits that are applicable. Some CICMH toolkits include:</a:t>
            </a:r>
          </a:p>
          <a:p>
            <a:pPr marL="628650" lvl="1" indent="-171450">
              <a:buFontTx/>
              <a:buChar char="-"/>
            </a:pPr>
            <a:r>
              <a:rPr lang="en-CA" dirty="0"/>
              <a:t>Mental health and the learning environment: https://</a:t>
            </a:r>
            <a:r>
              <a:rPr lang="en-CA" dirty="0" err="1"/>
              <a:t>campusmentalhealth.ca</a:t>
            </a:r>
            <a:r>
              <a:rPr lang="en-CA" dirty="0"/>
              <a:t>/toolkits/faculty/</a:t>
            </a:r>
          </a:p>
          <a:p>
            <a:pPr marL="628650" lvl="1" indent="-171450">
              <a:buFontTx/>
              <a:buChar char="-"/>
            </a:pPr>
            <a:r>
              <a:rPr lang="en-CA" dirty="0"/>
              <a:t>Graduate student mental health toolkit: https://</a:t>
            </a:r>
            <a:r>
              <a:rPr lang="en-CA" dirty="0" err="1"/>
              <a:t>campusmentalhealth.ca</a:t>
            </a:r>
            <a:r>
              <a:rPr lang="en-CA" dirty="0"/>
              <a:t>/toolkits/graduate-student-mental-health/</a:t>
            </a:r>
          </a:p>
          <a:p>
            <a:pPr marL="628650" lvl="1" indent="-171450">
              <a:buFontTx/>
              <a:buChar char="-"/>
            </a:pPr>
            <a:endParaRPr lang="en-CA" dirty="0"/>
          </a:p>
        </p:txBody>
      </p:sp>
      <p:sp>
        <p:nvSpPr>
          <p:cNvPr id="4" name="Slide Number Placeholder 3"/>
          <p:cNvSpPr>
            <a:spLocks noGrp="1"/>
          </p:cNvSpPr>
          <p:nvPr>
            <p:ph type="sldNum" sz="quarter" idx="5"/>
          </p:nvPr>
        </p:nvSpPr>
        <p:spPr/>
        <p:txBody>
          <a:bodyPr/>
          <a:lstStyle/>
          <a:p>
            <a:fld id="{EF78D3A5-6771-472F-9EC6-8007E4533613}" type="slidenum">
              <a:rPr lang="en-US" smtClean="0"/>
              <a:t>28</a:t>
            </a:fld>
            <a:endParaRPr lang="en-US"/>
          </a:p>
        </p:txBody>
      </p:sp>
    </p:spTree>
    <p:extLst>
      <p:ext uri="{BB962C8B-B14F-4D97-AF65-F5344CB8AC3E}">
        <p14:creationId xmlns:p14="http://schemas.microsoft.com/office/powerpoint/2010/main" val="490596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a:buSzPts val="1400"/>
            </a:pPr>
            <a:endParaRPr/>
          </a:p>
        </p:txBody>
      </p:sp>
      <p:sp>
        <p:nvSpPr>
          <p:cNvPr id="145" name="Google Shape;145;p5: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9461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Can also call the Good2Talk line yourself, or employee Employee Assistance Programme if you have one to debrief</a:t>
            </a:r>
          </a:p>
        </p:txBody>
      </p:sp>
      <p:sp>
        <p:nvSpPr>
          <p:cNvPr id="4" name="Slide Number Placeholder 3"/>
          <p:cNvSpPr>
            <a:spLocks noGrp="1"/>
          </p:cNvSpPr>
          <p:nvPr>
            <p:ph type="sldNum" sz="quarter" idx="5"/>
          </p:nvPr>
        </p:nvSpPr>
        <p:spPr/>
        <p:txBody>
          <a:bodyPr/>
          <a:lstStyle/>
          <a:p>
            <a:fld id="{EF78D3A5-6771-472F-9EC6-8007E4533613}" type="slidenum">
              <a:rPr lang="en-US" smtClean="0"/>
              <a:t>29</a:t>
            </a:fld>
            <a:endParaRPr lang="en-US"/>
          </a:p>
        </p:txBody>
      </p:sp>
    </p:spTree>
    <p:extLst>
      <p:ext uri="{BB962C8B-B14F-4D97-AF65-F5344CB8AC3E}">
        <p14:creationId xmlns:p14="http://schemas.microsoft.com/office/powerpoint/2010/main" val="3439081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Facilitator can ask for further examples. Everyone interprets self-care differently. </a:t>
            </a:r>
          </a:p>
        </p:txBody>
      </p:sp>
      <p:sp>
        <p:nvSpPr>
          <p:cNvPr id="4" name="Slide Number Placeholder 3"/>
          <p:cNvSpPr>
            <a:spLocks noGrp="1"/>
          </p:cNvSpPr>
          <p:nvPr>
            <p:ph type="sldNum" sz="quarter" idx="5"/>
          </p:nvPr>
        </p:nvSpPr>
        <p:spPr/>
        <p:txBody>
          <a:bodyPr/>
          <a:lstStyle/>
          <a:p>
            <a:fld id="{EF78D3A5-6771-472F-9EC6-8007E4533613}" type="slidenum">
              <a:rPr lang="en-US" smtClean="0"/>
              <a:t>29</a:t>
            </a:fld>
            <a:endParaRPr lang="en-US"/>
          </a:p>
        </p:txBody>
      </p:sp>
    </p:spTree>
    <p:extLst>
      <p:ext uri="{BB962C8B-B14F-4D97-AF65-F5344CB8AC3E}">
        <p14:creationId xmlns:p14="http://schemas.microsoft.com/office/powerpoint/2010/main" val="1548696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a:t>Protection Services for a student in immediate risk</a:t>
            </a:r>
            <a:endParaRPr lang="en-CA"/>
          </a:p>
        </p:txBody>
      </p:sp>
      <p:sp>
        <p:nvSpPr>
          <p:cNvPr id="4" name="Slide Number Placeholder 3"/>
          <p:cNvSpPr>
            <a:spLocks noGrp="1"/>
          </p:cNvSpPr>
          <p:nvPr>
            <p:ph type="sldNum" sz="quarter" idx="10"/>
          </p:nvPr>
        </p:nvSpPr>
        <p:spPr/>
        <p:txBody>
          <a:bodyPr/>
          <a:lstStyle/>
          <a:p>
            <a:fld id="{9320852A-0EE9-4706-90B9-96D6EACFC8A6}" type="slidenum">
              <a:rPr lang="en-CA" smtClean="0"/>
              <a:t>30</a:t>
            </a:fld>
            <a:endParaRPr lang="en-CA"/>
          </a:p>
        </p:txBody>
      </p:sp>
    </p:spTree>
    <p:extLst>
      <p:ext uri="{BB962C8B-B14F-4D97-AF65-F5344CB8AC3E}">
        <p14:creationId xmlns:p14="http://schemas.microsoft.com/office/powerpoint/2010/main" val="2385513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320852A-0EE9-4706-90B9-96D6EACFC8A6}" type="slidenum">
              <a:rPr lang="en-CA" smtClean="0"/>
              <a:t>32</a:t>
            </a:fld>
            <a:endParaRPr lang="en-CA"/>
          </a:p>
        </p:txBody>
      </p:sp>
    </p:spTree>
    <p:extLst>
      <p:ext uri="{BB962C8B-B14F-4D97-AF65-F5344CB8AC3E}">
        <p14:creationId xmlns:p14="http://schemas.microsoft.com/office/powerpoint/2010/main" val="955822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F78D3A5-6771-472F-9EC6-8007E4533613}" type="slidenum">
              <a:rPr lang="en-US" smtClean="0"/>
              <a:t>31</a:t>
            </a:fld>
            <a:endParaRPr lang="en-US"/>
          </a:p>
        </p:txBody>
      </p:sp>
    </p:spTree>
    <p:extLst>
      <p:ext uri="{BB962C8B-B14F-4D97-AF65-F5344CB8AC3E}">
        <p14:creationId xmlns:p14="http://schemas.microsoft.com/office/powerpoint/2010/main" val="388611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Exercise</a:t>
            </a:r>
            <a:r>
              <a:rPr lang="en-CA" dirty="0"/>
              <a:t>: </a:t>
            </a:r>
            <a:r>
              <a:rPr lang="en-CA"/>
              <a:t>recommend that the facilitator use a flip chart to keep track of the responses to these questions</a:t>
            </a:r>
          </a:p>
        </p:txBody>
      </p:sp>
      <p:sp>
        <p:nvSpPr>
          <p:cNvPr id="4" name="Slide Number Placeholder 3"/>
          <p:cNvSpPr>
            <a:spLocks noGrp="1"/>
          </p:cNvSpPr>
          <p:nvPr>
            <p:ph type="sldNum" sz="quarter" idx="5"/>
          </p:nvPr>
        </p:nvSpPr>
        <p:spPr/>
        <p:txBody>
          <a:bodyPr/>
          <a:lstStyle/>
          <a:p>
            <a:fld id="{EF78D3A5-6771-472F-9EC6-8007E4533613}" type="slidenum">
              <a:rPr lang="en-US" smtClean="0"/>
              <a:t>32</a:t>
            </a:fld>
            <a:endParaRPr lang="en-US"/>
          </a:p>
        </p:txBody>
      </p:sp>
    </p:spTree>
    <p:extLst>
      <p:ext uri="{BB962C8B-B14F-4D97-AF65-F5344CB8AC3E}">
        <p14:creationId xmlns:p14="http://schemas.microsoft.com/office/powerpoint/2010/main" val="2919009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a:t>
            </a:r>
          </a:p>
          <a:p>
            <a:endParaRPr lang="en-GB"/>
          </a:p>
          <a:p>
            <a:r>
              <a:rPr lang="en-GB"/>
              <a:t>See worksheet for questions</a:t>
            </a:r>
            <a:endParaRPr lang="en-CA"/>
          </a:p>
        </p:txBody>
      </p:sp>
      <p:sp>
        <p:nvSpPr>
          <p:cNvPr id="4" name="Slide Number Placeholder 3"/>
          <p:cNvSpPr>
            <a:spLocks noGrp="1"/>
          </p:cNvSpPr>
          <p:nvPr>
            <p:ph type="sldNum" sz="quarter" idx="5"/>
          </p:nvPr>
        </p:nvSpPr>
        <p:spPr/>
        <p:txBody>
          <a:bodyPr/>
          <a:lstStyle/>
          <a:p>
            <a:fld id="{EF78D3A5-6771-472F-9EC6-8007E4533613}" type="slidenum">
              <a:rPr lang="en-US" smtClean="0"/>
              <a:t>33</a:t>
            </a:fld>
            <a:endParaRPr lang="en-US"/>
          </a:p>
        </p:txBody>
      </p:sp>
    </p:spTree>
    <p:extLst>
      <p:ext uri="{BB962C8B-B14F-4D97-AF65-F5344CB8AC3E}">
        <p14:creationId xmlns:p14="http://schemas.microsoft.com/office/powerpoint/2010/main" val="16374809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F78D3A5-6771-472F-9EC6-8007E4533613}" type="slidenum">
              <a:rPr lang="en-US" smtClean="0"/>
              <a:t>35</a:t>
            </a:fld>
            <a:endParaRPr lang="en-US"/>
          </a:p>
        </p:txBody>
      </p:sp>
    </p:spTree>
    <p:extLst>
      <p:ext uri="{BB962C8B-B14F-4D97-AF65-F5344CB8AC3E}">
        <p14:creationId xmlns:p14="http://schemas.microsoft.com/office/powerpoint/2010/main" val="291871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chemeClr val="tx1">
                  <a:lumMod val="75000"/>
                  <a:lumOff val="25000"/>
                </a:schemeClr>
              </a:solidFill>
              <a:latin typeface="Calibri" charset="0"/>
              <a:ea typeface="Calibri" charset="0"/>
              <a:cs typeface="Calibri"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Facilitator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purpose of this workshop is to provide some</a:t>
            </a:r>
            <a:r>
              <a:rPr lang="en-US" sz="1200" kern="1200" baseline="0">
                <a:solidFill>
                  <a:schemeClr val="tx1"/>
                </a:solidFill>
                <a:effectLst/>
                <a:latin typeface="+mn-lt"/>
                <a:ea typeface="+mn-ea"/>
                <a:cs typeface="+mn-cs"/>
              </a:rPr>
              <a:t> guidance on how you can recognize, respond and refer students at your institution</a:t>
            </a:r>
            <a:r>
              <a:rPr lang="en-US" sz="1200" kern="1200">
                <a:solidFill>
                  <a:schemeClr val="tx1"/>
                </a:solidFill>
                <a:effectLst/>
                <a:latin typeface="+mn-lt"/>
                <a:ea typeface="+mn-ea"/>
                <a:cs typeface="+mn-cs"/>
              </a:rPr>
              <a:t>. You may be the first to notice </a:t>
            </a:r>
            <a:r>
              <a:rPr lang="en-US">
                <a:latin typeface="+mn-lt"/>
              </a:rPr>
              <a:t>changes in a student. This is how you can ensure that they are linked to proper support.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Icebreaker activity: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Who are you, what do you teach/what service are you from/what are you studying. Also - what stereotypes are applied to your sector (always gets everyone laughing - i.e. English professors are verbose, Math profs can easily do calculations in their head, lawyers talk a lot, etc.) You can write these on the paper/board while people introduce themselves, and it gets people to really see the diversity - and what biases they harbour in themselves, even innocent ones.</a:t>
            </a:r>
            <a:endParaRPr lang="en-US"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Let the attendees know that: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No one is expecting</a:t>
            </a:r>
            <a:r>
              <a:rPr lang="en-US" sz="1200" kern="1200" baseline="0">
                <a:solidFill>
                  <a:schemeClr val="tx1"/>
                </a:solidFill>
                <a:effectLst/>
                <a:latin typeface="+mn-lt"/>
                <a:ea typeface="+mn-ea"/>
                <a:cs typeface="+mn-cs"/>
              </a:rPr>
              <a:t> them to be an expert at the end of this session - they are NOT here to diagnose or counsel a student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a:solidFill>
                  <a:schemeClr val="tx1"/>
                </a:solidFill>
                <a:effectLst/>
                <a:latin typeface="+mn-lt"/>
                <a:ea typeface="+mn-ea"/>
                <a:cs typeface="+mn-cs"/>
              </a:rPr>
              <a:t>The goal is that they begin to understand how they can play a role in supporting students and how to go about coming up with a plan of action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a:solidFill>
                  <a:schemeClr val="tx1"/>
                </a:solidFill>
                <a:effectLst/>
                <a:latin typeface="+mn-lt"/>
                <a:ea typeface="+mn-ea"/>
                <a:cs typeface="+mn-cs"/>
              </a:rPr>
              <a:t>Have them look around the room - they are not alone in this, their team is here to help.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a:solidFill>
                  <a:schemeClr val="tx1"/>
                </a:solidFill>
                <a:effectLst/>
                <a:latin typeface="+mn-lt"/>
                <a:ea typeface="+mn-ea"/>
                <a:cs typeface="+mn-cs"/>
              </a:rPr>
              <a:t>Parking lot - there may be items we need park for another discussion</a:t>
            </a:r>
          </a:p>
          <a:p>
            <a:endParaRPr lang="en-CA"/>
          </a:p>
        </p:txBody>
      </p:sp>
      <p:sp>
        <p:nvSpPr>
          <p:cNvPr id="4" name="Slide Number Placeholder 3"/>
          <p:cNvSpPr>
            <a:spLocks noGrp="1"/>
          </p:cNvSpPr>
          <p:nvPr>
            <p:ph type="sldNum" sz="quarter" idx="10"/>
          </p:nvPr>
        </p:nvSpPr>
        <p:spPr/>
        <p:txBody>
          <a:bodyPr/>
          <a:lstStyle/>
          <a:p>
            <a:fld id="{EF78D3A5-6771-472F-9EC6-8007E4533613}" type="slidenum">
              <a:rPr lang="en-US" smtClean="0"/>
              <a:t>4</a:t>
            </a:fld>
            <a:endParaRPr lang="en-US"/>
          </a:p>
        </p:txBody>
      </p:sp>
    </p:spTree>
    <p:extLst>
      <p:ext uri="{BB962C8B-B14F-4D97-AF65-F5344CB8AC3E}">
        <p14:creationId xmlns:p14="http://schemas.microsoft.com/office/powerpoint/2010/main" val="59241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Model </a:t>
            </a:r>
            <a:r>
              <a:rPr lang="en-US" b="1"/>
              <a:t>Developed by Corey Keyes</a:t>
            </a:r>
          </a:p>
          <a:p>
            <a:endParaRPr lang="en-US"/>
          </a:p>
          <a:p>
            <a:r>
              <a:rPr lang="en-US" b="1"/>
              <a:t>Introduction and why we emphasize the mental health continuum with Campus Mental Health Works presentations and workshops.</a:t>
            </a:r>
          </a:p>
          <a:p>
            <a:endParaRPr lang="en-US"/>
          </a:p>
          <a:p>
            <a:r>
              <a:rPr lang="en-US"/>
              <a:t>Within the context of this presentation, we can consider all of the factors </a:t>
            </a:r>
            <a:r>
              <a:rPr lang="en-US" dirty="0"/>
              <a:t>in </a:t>
            </a:r>
            <a:r>
              <a:rPr lang="en-US"/>
              <a:t>our work environment that affect us in unique ways. There will be elements of our roles that will likely have the most impact on the vertical line of minimum to maximum mental well-being. Days that are full of accomplishment, engagement and novelty are likely associated with positive mental well-being. Days that are filled with frustration and feel out of control are likely associated with poor mental well-being. </a:t>
            </a:r>
          </a:p>
          <a:p>
            <a:endParaRPr lang="en-US"/>
          </a:p>
          <a:p>
            <a:r>
              <a:rPr lang="en-US"/>
              <a:t>In addition to this, each of us brings with us a unique mental health story – some of us have gone through periods of life that have involved formal diagnoses while others have not. This scale is also a spectrum – as mental health diagnoses are inherently complex, open to change, and we may get to a point in life where that diagnosis can be left behind. </a:t>
            </a:r>
          </a:p>
          <a:p>
            <a:endParaRPr lang="en-US"/>
          </a:p>
          <a:p>
            <a:r>
              <a:rPr lang="en-US"/>
              <a:t>We all exist in one of these quadrants at any given point </a:t>
            </a:r>
            <a:r>
              <a:rPr lang="en-US" dirty="0"/>
              <a:t>AND on </a:t>
            </a:r>
            <a:r>
              <a:rPr lang="en-US"/>
              <a:t>a continuum that keeps on going and changes slowly over time, as does our mental health.</a:t>
            </a:r>
          </a:p>
          <a:p>
            <a:r>
              <a:rPr lang="en-US"/>
              <a:t> </a:t>
            </a:r>
            <a:endParaRPr lang="en-CA"/>
          </a:p>
        </p:txBody>
      </p:sp>
      <p:sp>
        <p:nvSpPr>
          <p:cNvPr id="4" name="Slide Number Placeholder 3"/>
          <p:cNvSpPr>
            <a:spLocks noGrp="1"/>
          </p:cNvSpPr>
          <p:nvPr>
            <p:ph type="sldNum" sz="quarter" idx="5"/>
          </p:nvPr>
        </p:nvSpPr>
        <p:spPr/>
        <p:txBody>
          <a:bodyPr/>
          <a:lstStyle/>
          <a:p>
            <a:fld id="{3DB8A67E-D21B-46FA-B0DE-EC54B17AFA14}" type="slidenum">
              <a:rPr lang="en-CA" altLang="en-US" smtClean="0"/>
              <a:pPr/>
              <a:t>5</a:t>
            </a:fld>
            <a:endParaRPr lang="en-CA" altLang="en-US"/>
          </a:p>
        </p:txBody>
      </p:sp>
    </p:spTree>
    <p:extLst>
      <p:ext uri="{BB962C8B-B14F-4D97-AF65-F5344CB8AC3E}">
        <p14:creationId xmlns:p14="http://schemas.microsoft.com/office/powerpoint/2010/main" val="2425010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Facilitator: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a:t>You may notice or hear the student mention one or several indicators that could suggest that they are experiencing difficulty</a:t>
            </a:r>
            <a:r>
              <a:rPr lang="en-CA"/>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dirty="0"/>
              <a:t>The</a:t>
            </a:r>
            <a:r>
              <a:rPr lang="en-CA"/>
              <a:t> lists outlined in the following 5 slides are NOT exhaustive. More examples can be found on </a:t>
            </a:r>
            <a:r>
              <a:rPr lang="en-CA" dirty="0" err="1"/>
              <a:t>morefeetontheground.ca</a:t>
            </a:r>
            <a:endParaRPr lang="en-CA"/>
          </a:p>
          <a:p>
            <a:endParaRPr lang="en-CA"/>
          </a:p>
          <a:p>
            <a:pPr defTabSz="915772">
              <a:defRPr/>
            </a:pPr>
            <a:r>
              <a:rPr lang="en-CA" sz="1050"/>
              <a:t>It is possible that a student exhibiting just one of the signs of distress is only having an off day. However, </a:t>
            </a:r>
            <a:r>
              <a:rPr lang="en-CA" sz="1050" b="1"/>
              <a:t>any single safety risk indicator</a:t>
            </a:r>
            <a:r>
              <a:rPr lang="en-CA" sz="1050"/>
              <a:t> (e.g., a student writes a paper expressing hopelessness and thoughts of suicide) or </a:t>
            </a:r>
            <a:r>
              <a:rPr lang="en-CA" sz="1050" b="1"/>
              <a:t>a cluster of lesser signs</a:t>
            </a:r>
            <a:r>
              <a:rPr lang="en-CA" sz="1050"/>
              <a:t> (e.g., emotional outbursts, repeated absences, and noticeable cuts on the arm) indicates a need to take action to support the student.</a:t>
            </a:r>
          </a:p>
          <a:p>
            <a:endParaRPr lang="en-CA" sz="1050"/>
          </a:p>
          <a:p>
            <a:r>
              <a:rPr lang="en-CA" sz="1050" baseline="0">
                <a:solidFill>
                  <a:srgbClr val="C00000"/>
                </a:solidFill>
              </a:rPr>
              <a:t>What </a:t>
            </a:r>
            <a:r>
              <a:rPr lang="en-CA" sz="1050" baseline="0">
                <a:solidFill>
                  <a:srgbClr val="FF0000"/>
                </a:solidFill>
              </a:rPr>
              <a:t>are some examples of these indicators (i.e. academic indicators)? Give the group some time to discuss. You may want to read out a couple of further examples </a:t>
            </a:r>
            <a:r>
              <a:rPr lang="en-CA" sz="1050" kern="1200">
                <a:solidFill>
                  <a:srgbClr val="FF0000"/>
                </a:solidFill>
                <a:latin typeface="+mn-lt"/>
                <a:ea typeface="+mn-ea"/>
                <a:cs typeface="+mn-cs"/>
              </a:rPr>
              <a:t>on the following slides.</a:t>
            </a:r>
          </a:p>
          <a:p>
            <a:endParaRPr lang="en-CA" sz="1050"/>
          </a:p>
          <a:p>
            <a:r>
              <a:rPr lang="en-CA" sz="1050"/>
              <a:t>Ultimately, all of these indicators are about observing a change in a student.</a:t>
            </a:r>
          </a:p>
        </p:txBody>
      </p:sp>
      <p:sp>
        <p:nvSpPr>
          <p:cNvPr id="4" name="Slide Number Placeholder 3"/>
          <p:cNvSpPr>
            <a:spLocks noGrp="1"/>
          </p:cNvSpPr>
          <p:nvPr>
            <p:ph type="sldNum" sz="quarter" idx="10"/>
          </p:nvPr>
        </p:nvSpPr>
        <p:spPr/>
        <p:txBody>
          <a:bodyPr/>
          <a:lstStyle/>
          <a:p>
            <a:fld id="{EF78D3A5-6771-472F-9EC6-8007E4533613}" type="slidenum">
              <a:rPr lang="en-US" smtClean="0"/>
              <a:t>6</a:t>
            </a:fld>
            <a:endParaRPr lang="en-US"/>
          </a:p>
        </p:txBody>
      </p:sp>
    </p:spTree>
    <p:extLst>
      <p:ext uri="{BB962C8B-B14F-4D97-AF65-F5344CB8AC3E}">
        <p14:creationId xmlns:p14="http://schemas.microsoft.com/office/powerpoint/2010/main" val="1840545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Facilitator: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a:t>You may notice or hear the student mention one or several indicators that could suggest that they are experiencing difficulty</a:t>
            </a:r>
            <a:r>
              <a:rPr lang="en-CA"/>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a:t>This list is NOT exhaustive. More examples can be found on </a:t>
            </a:r>
            <a:r>
              <a:rPr lang="en-CA" dirty="0" err="1"/>
              <a:t>morefeetontheground.ca</a:t>
            </a:r>
            <a:endParaRPr lang="en-CA"/>
          </a:p>
          <a:p>
            <a:endParaRPr lang="en-CA"/>
          </a:p>
          <a:p>
            <a:pPr defTabSz="915772">
              <a:defRPr/>
            </a:pPr>
            <a:r>
              <a:rPr lang="en-CA" sz="1050"/>
              <a:t>It is possible that a student exhibiting just one of the signs of distress is only having an off day. However, </a:t>
            </a:r>
            <a:r>
              <a:rPr lang="en-CA" sz="1050" b="1"/>
              <a:t>any single safety risk indicator</a:t>
            </a:r>
            <a:r>
              <a:rPr lang="en-CA" sz="1050"/>
              <a:t> (e.g., a student writes a paper expressing hopelessness and thoughts of suicide) or </a:t>
            </a:r>
            <a:r>
              <a:rPr lang="en-CA" sz="1050" b="1"/>
              <a:t>a cluster of lesser signs</a:t>
            </a:r>
            <a:r>
              <a:rPr lang="en-CA" sz="1050"/>
              <a:t> (e.g., emotional outbursts, repeated absences, and noticeable cuts on the arm) indicates a need to take action to support the student.</a:t>
            </a:r>
          </a:p>
          <a:p>
            <a:endParaRPr lang="en-CA" sz="1050"/>
          </a:p>
          <a:p>
            <a:r>
              <a:rPr lang="en-CA" sz="1050" baseline="0">
                <a:solidFill>
                  <a:srgbClr val="C00000"/>
                </a:solidFill>
              </a:rPr>
              <a:t>What </a:t>
            </a:r>
            <a:r>
              <a:rPr lang="en-CA" sz="1050" baseline="0">
                <a:solidFill>
                  <a:srgbClr val="FF0000"/>
                </a:solidFill>
              </a:rPr>
              <a:t>are some other examples of these indicators? Give the group some time to discuss. You may want to read out a couple of further examples </a:t>
            </a:r>
            <a:r>
              <a:rPr lang="en-CA" sz="1050" kern="1200">
                <a:solidFill>
                  <a:srgbClr val="FF0000"/>
                </a:solidFill>
                <a:latin typeface="+mn-lt"/>
                <a:ea typeface="+mn-ea"/>
                <a:cs typeface="+mn-cs"/>
              </a:rPr>
              <a:t>below</a:t>
            </a:r>
          </a:p>
          <a:p>
            <a:endParaRPr lang="en-CA" sz="1050"/>
          </a:p>
          <a:p>
            <a:r>
              <a:rPr lang="en-CA" sz="1050"/>
              <a:t>Ultimately, all of these indicators are about observing a change in a student.</a:t>
            </a:r>
          </a:p>
          <a:p>
            <a:endParaRPr lang="en-CA" sz="1200"/>
          </a:p>
          <a:p>
            <a:r>
              <a:rPr lang="en-CA" sz="1200" b="1"/>
              <a:t>Physical Indicators</a:t>
            </a:r>
          </a:p>
          <a:p>
            <a:pPr marL="171450" indent="-171450">
              <a:buFont typeface="Arial" panose="020B0604020202020204" pitchFamily="34" charset="0"/>
              <a:buChar char="•"/>
            </a:pPr>
            <a:r>
              <a:rPr lang="en-CA" sz="1200"/>
              <a:t>Noticeable cuts, bruises, or burns</a:t>
            </a:r>
          </a:p>
          <a:p>
            <a:pPr marL="171450" indent="-171450">
              <a:buFont typeface="Arial" panose="020B0604020202020204" pitchFamily="34" charset="0"/>
              <a:buChar char="•"/>
            </a:pPr>
            <a:r>
              <a:rPr lang="en-CA" sz="1200"/>
              <a:t>Frequent or chronic illness</a:t>
            </a:r>
            <a:endParaRPr lang="en-CA" sz="1050"/>
          </a:p>
          <a:p>
            <a:endParaRPr lang="en-CA"/>
          </a:p>
        </p:txBody>
      </p:sp>
      <p:sp>
        <p:nvSpPr>
          <p:cNvPr id="4" name="Slide Number Placeholder 3"/>
          <p:cNvSpPr>
            <a:spLocks noGrp="1"/>
          </p:cNvSpPr>
          <p:nvPr>
            <p:ph type="sldNum" sz="quarter" idx="10"/>
          </p:nvPr>
        </p:nvSpPr>
        <p:spPr/>
        <p:txBody>
          <a:bodyPr/>
          <a:lstStyle/>
          <a:p>
            <a:fld id="{EF78D3A5-6771-472F-9EC6-8007E4533613}" type="slidenum">
              <a:rPr lang="en-US" smtClean="0"/>
              <a:t>7</a:t>
            </a:fld>
            <a:endParaRPr lang="en-US"/>
          </a:p>
        </p:txBody>
      </p:sp>
    </p:spTree>
    <p:extLst>
      <p:ext uri="{BB962C8B-B14F-4D97-AF65-F5344CB8AC3E}">
        <p14:creationId xmlns:p14="http://schemas.microsoft.com/office/powerpoint/2010/main" val="417043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solidFill>
                <a:effectLst/>
                <a:latin typeface="+mn-lt"/>
                <a:ea typeface="+mn-ea"/>
                <a:cs typeface="+mn-cs"/>
              </a:rPr>
              <a:t>Facilitator: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600"/>
              <a:t>You may notice or hear the student mention one or several indicators that could suggest that they are experiencing difficulty</a:t>
            </a:r>
            <a:r>
              <a:rPr lang="en-CA"/>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a:t>This list is NOT exhaustive. More examples can be found on </a:t>
            </a:r>
            <a:r>
              <a:rPr lang="en-CA" dirty="0" err="1"/>
              <a:t>morefeetontheground.ca</a:t>
            </a:r>
            <a:endParaRPr lang="en-CA"/>
          </a:p>
          <a:p>
            <a:endParaRPr lang="en-CA"/>
          </a:p>
          <a:p>
            <a:pPr defTabSz="915772">
              <a:defRPr/>
            </a:pPr>
            <a:r>
              <a:rPr lang="en-CA" sz="1200"/>
              <a:t>It is possible that a student exhibiting just one of the signs of distress is only having an off day. However, </a:t>
            </a:r>
            <a:r>
              <a:rPr lang="en-CA" sz="1200" b="1"/>
              <a:t>any single safety risk indicator</a:t>
            </a:r>
            <a:r>
              <a:rPr lang="en-CA" sz="1200"/>
              <a:t> (e.g., a student writes a paper expressing hopelessness and thoughts of suicide) or </a:t>
            </a:r>
            <a:r>
              <a:rPr lang="en-CA" sz="1200" b="1"/>
              <a:t>a cluster of lesser signs</a:t>
            </a:r>
            <a:r>
              <a:rPr lang="en-CA" sz="1200"/>
              <a:t> (e.g., emotional outbursts, repeated absences, and noticeable cuts on the arm) indicates a need to take action to support the student.</a:t>
            </a:r>
          </a:p>
          <a:p>
            <a:endParaRPr lang="en-CA" sz="1200"/>
          </a:p>
          <a:p>
            <a:r>
              <a:rPr lang="en-CA" sz="1200" baseline="0">
                <a:solidFill>
                  <a:srgbClr val="C00000"/>
                </a:solidFill>
              </a:rPr>
              <a:t>What </a:t>
            </a:r>
            <a:r>
              <a:rPr lang="en-CA" sz="1200" baseline="0">
                <a:solidFill>
                  <a:srgbClr val="FF0000"/>
                </a:solidFill>
              </a:rPr>
              <a:t>are some other examples of these indicators? Give the group some time to discuss. You may want to read out a couple of further examples </a:t>
            </a:r>
            <a:r>
              <a:rPr lang="en-CA" sz="1200" kern="1200">
                <a:solidFill>
                  <a:srgbClr val="FF0000"/>
                </a:solidFill>
                <a:latin typeface="+mn-lt"/>
                <a:ea typeface="+mn-ea"/>
                <a:cs typeface="+mn-cs"/>
              </a:rPr>
              <a:t>below</a:t>
            </a:r>
          </a:p>
          <a:p>
            <a:endParaRPr lang="en-CA" sz="1200"/>
          </a:p>
          <a:p>
            <a:r>
              <a:rPr lang="en-CA" sz="1200"/>
              <a:t>Ultimately, all of these indicators are about observing a change in a student.</a:t>
            </a:r>
          </a:p>
          <a:p>
            <a:endParaRPr lang="en-CA" sz="1200"/>
          </a:p>
          <a:p>
            <a:r>
              <a:rPr lang="en-CA" sz="1200" b="1"/>
              <a:t>Academic Indicators</a:t>
            </a:r>
          </a:p>
          <a:p>
            <a:pPr marL="171450" indent="-171450">
              <a:buFont typeface="Arial" panose="020B0604020202020204" pitchFamily="34" charset="0"/>
              <a:buChar char="•"/>
            </a:pPr>
            <a:r>
              <a:rPr lang="en-CA" sz="1200"/>
              <a:t>Extreme disorganization or erratic performance</a:t>
            </a:r>
          </a:p>
          <a:p>
            <a:pPr marL="171450" indent="-171450">
              <a:buFont typeface="Arial" panose="020B0604020202020204" pitchFamily="34" charset="0"/>
              <a:buChar char="•"/>
            </a:pPr>
            <a:r>
              <a:rPr lang="en-CA" sz="1200"/>
              <a:t>Written or artistic expression of unusual violence, morbidity, social isolation, despair, or confusion; essays or papers that focus on suicide or death</a:t>
            </a:r>
          </a:p>
          <a:p>
            <a:pPr marL="171450" indent="-171450">
              <a:buFont typeface="Arial" panose="020B0604020202020204" pitchFamily="34" charset="0"/>
              <a:buChar char="•"/>
            </a:pPr>
            <a:r>
              <a:rPr lang="en-CA" sz="1200"/>
              <a:t>Continual seeking of special provisions (extensions on papers, make-up exams)</a:t>
            </a:r>
          </a:p>
          <a:p>
            <a:pPr marL="171450" indent="-171450">
              <a:buFont typeface="Arial" panose="020B0604020202020204" pitchFamily="34" charset="0"/>
              <a:buChar char="•"/>
            </a:pPr>
            <a:r>
              <a:rPr lang="en-CA" sz="1200"/>
              <a:t>Patterns of perfectionism (e.g., can't accept </a:t>
            </a:r>
            <a:r>
              <a:rPr lang="en-CA" sz="1200" dirty="0"/>
              <a:t>themselves</a:t>
            </a:r>
            <a:r>
              <a:rPr lang="en-CA" sz="1200"/>
              <a:t> for not getting an A+)</a:t>
            </a:r>
          </a:p>
          <a:p>
            <a:pPr marL="171450" indent="-171450">
              <a:buFont typeface="Arial" panose="020B0604020202020204" pitchFamily="34" charset="0"/>
              <a:buChar char="•"/>
            </a:pPr>
            <a:r>
              <a:rPr lang="en-CA" sz="1200"/>
              <a:t>Overblown or disproportionate response to grades or other evaluations</a:t>
            </a:r>
            <a:endParaRPr lang="en-CA" sz="1050"/>
          </a:p>
          <a:p>
            <a:endParaRPr lang="en-CA"/>
          </a:p>
        </p:txBody>
      </p:sp>
      <p:sp>
        <p:nvSpPr>
          <p:cNvPr id="4" name="Slide Number Placeholder 3"/>
          <p:cNvSpPr>
            <a:spLocks noGrp="1"/>
          </p:cNvSpPr>
          <p:nvPr>
            <p:ph type="sldNum" sz="quarter" idx="10"/>
          </p:nvPr>
        </p:nvSpPr>
        <p:spPr/>
        <p:txBody>
          <a:bodyPr/>
          <a:lstStyle/>
          <a:p>
            <a:fld id="{EF78D3A5-6771-472F-9EC6-8007E4533613}" type="slidenum">
              <a:rPr lang="en-US" smtClean="0"/>
              <a:t>8</a:t>
            </a:fld>
            <a:endParaRPr lang="en-US"/>
          </a:p>
        </p:txBody>
      </p:sp>
    </p:spTree>
    <p:extLst>
      <p:ext uri="{BB962C8B-B14F-4D97-AF65-F5344CB8AC3E}">
        <p14:creationId xmlns:p14="http://schemas.microsoft.com/office/powerpoint/2010/main" val="1500527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solidFill>
                <a:effectLst/>
                <a:latin typeface="+mn-lt"/>
                <a:ea typeface="+mn-ea"/>
                <a:cs typeface="+mn-cs"/>
              </a:rPr>
              <a:t>Facilitator: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600"/>
              <a:t>You may notice or hear the student mention one or several indicators that could suggest that they are experiencing difficulty</a:t>
            </a:r>
            <a:r>
              <a:rPr lang="en-CA"/>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a:t>This list is NOT exhaustive. More examples can be found on </a:t>
            </a:r>
            <a:r>
              <a:rPr lang="en-CA" dirty="0" err="1"/>
              <a:t>morefeetontheground.ca</a:t>
            </a:r>
            <a:endParaRPr lang="en-CA"/>
          </a:p>
          <a:p>
            <a:endParaRPr lang="en-CA"/>
          </a:p>
          <a:p>
            <a:pPr defTabSz="915772">
              <a:defRPr/>
            </a:pPr>
            <a:r>
              <a:rPr lang="en-CA" sz="1200"/>
              <a:t>It is possible that a student exhibiting just one of the signs of distress is only having an off day. However, </a:t>
            </a:r>
            <a:r>
              <a:rPr lang="en-CA" sz="1200" b="1"/>
              <a:t>any single safety risk indicator</a:t>
            </a:r>
            <a:r>
              <a:rPr lang="en-CA" sz="1200"/>
              <a:t> (e.g., a student writes a paper expressing hopelessness and thoughts of suicide) or </a:t>
            </a:r>
            <a:r>
              <a:rPr lang="en-CA" sz="1200" b="1"/>
              <a:t>a cluster of lesser signs</a:t>
            </a:r>
            <a:r>
              <a:rPr lang="en-CA" sz="1200"/>
              <a:t> (e.g., emotional outbursts, repeated absences, and noticeable cuts on the arm) indicates a need to take action to support the student.</a:t>
            </a:r>
          </a:p>
          <a:p>
            <a:endParaRPr lang="en-CA" sz="1200"/>
          </a:p>
          <a:p>
            <a:r>
              <a:rPr lang="en-CA" sz="1200" baseline="0">
                <a:solidFill>
                  <a:srgbClr val="C00000"/>
                </a:solidFill>
              </a:rPr>
              <a:t>What </a:t>
            </a:r>
            <a:r>
              <a:rPr lang="en-CA" sz="1200" baseline="0">
                <a:solidFill>
                  <a:srgbClr val="FF0000"/>
                </a:solidFill>
              </a:rPr>
              <a:t>are some other examples of these indicators? Give the group some time to discuss. You may want to read out a couple of further examples </a:t>
            </a:r>
            <a:r>
              <a:rPr lang="en-CA" sz="1200" kern="1200">
                <a:solidFill>
                  <a:srgbClr val="FF0000"/>
                </a:solidFill>
                <a:latin typeface="+mn-lt"/>
                <a:ea typeface="+mn-ea"/>
                <a:cs typeface="+mn-cs"/>
              </a:rPr>
              <a:t>below</a:t>
            </a:r>
          </a:p>
          <a:p>
            <a:endParaRPr lang="en-CA" sz="1200"/>
          </a:p>
          <a:p>
            <a:r>
              <a:rPr lang="en-CA" sz="1200"/>
              <a:t>Ultimately, all of these indicators are about observing a change in a student.</a:t>
            </a:r>
          </a:p>
          <a:p>
            <a:endParaRPr lang="en-CA" sz="1200"/>
          </a:p>
          <a:p>
            <a:r>
              <a:rPr lang="en-CA" sz="1200" b="1"/>
              <a:t>Behavioural and Emotional Indicators</a:t>
            </a:r>
          </a:p>
          <a:p>
            <a:pPr marL="171450" indent="-171450">
              <a:buFont typeface="Arial" panose="020B0604020202020204" pitchFamily="34" charset="0"/>
              <a:buChar char="•"/>
            </a:pPr>
            <a:r>
              <a:rPr lang="en-CA" sz="1200"/>
              <a:t>More withdrawn or animated than usual</a:t>
            </a:r>
          </a:p>
          <a:p>
            <a:pPr marL="171450" indent="-171450">
              <a:buFont typeface="Arial" panose="020B0604020202020204" pitchFamily="34" charset="0"/>
              <a:buChar char="•"/>
            </a:pPr>
            <a:r>
              <a:rPr lang="en-CA" sz="1200"/>
              <a:t>Expressions of hopelessness or worthlessness; crying or tearfulness</a:t>
            </a:r>
          </a:p>
          <a:p>
            <a:pPr marL="171450" indent="-171450">
              <a:buFont typeface="Arial" panose="020B0604020202020204" pitchFamily="34" charset="0"/>
              <a:buChar char="•"/>
            </a:pPr>
            <a:r>
              <a:rPr lang="en-CA" sz="1200"/>
              <a:t>Expressions of severe anxiety or irritability</a:t>
            </a:r>
          </a:p>
          <a:p>
            <a:pPr marL="171450" indent="-171450">
              <a:buFont typeface="Arial" panose="020B0604020202020204" pitchFamily="34" charset="0"/>
              <a:buChar char="•"/>
            </a:pPr>
            <a:r>
              <a:rPr lang="en-CA" sz="1200"/>
              <a:t>Excessively demanding or dependent behaviour</a:t>
            </a:r>
          </a:p>
          <a:p>
            <a:pPr marL="171450" indent="-171450">
              <a:buFont typeface="Arial" panose="020B0604020202020204" pitchFamily="34" charset="0"/>
              <a:buChar char="•"/>
            </a:pPr>
            <a:r>
              <a:rPr lang="en-CA" sz="1200"/>
              <a:t>Lack of response to outreach from course staff</a:t>
            </a:r>
          </a:p>
          <a:p>
            <a:pPr marL="171450" indent="-171450">
              <a:buFont typeface="Arial" panose="020B0604020202020204" pitchFamily="34" charset="0"/>
              <a:buChar char="•"/>
            </a:pPr>
            <a:r>
              <a:rPr lang="en-CA" sz="1200"/>
              <a:t>Shakiness, tremors, fidgeting, or pacing</a:t>
            </a:r>
          </a:p>
          <a:p>
            <a:pPr marL="171450" indent="-171450">
              <a:buFont typeface="Arial" panose="020B0604020202020204" pitchFamily="34" charset="0"/>
              <a:buChar char="•"/>
            </a:pPr>
            <a:endParaRPr lang="en-CA">
              <a:cs typeface="Calibri" panose="020F0502020204030204"/>
            </a:endParaRPr>
          </a:p>
          <a:p>
            <a:r>
              <a:rPr lang="en-CA" b="1" dirty="0">
                <a:cs typeface="Calibri" panose="020F0502020204030204"/>
              </a:rPr>
              <a:t>Discussion</a:t>
            </a:r>
            <a:r>
              <a:rPr lang="en-CA" dirty="0">
                <a:cs typeface="Calibri" panose="020F0502020204030204"/>
              </a:rPr>
              <a:t>: what </a:t>
            </a:r>
            <a:r>
              <a:rPr lang="en-CA">
                <a:cs typeface="Calibri" panose="020F0502020204030204"/>
              </a:rPr>
              <a:t>are some examples of things you've picked up on in the virtual world in the last year?</a:t>
            </a:r>
            <a:endParaRPr lang="en-CA" dirty="0">
              <a:cs typeface="Calibri" panose="020F0502020204030204"/>
            </a:endParaRPr>
          </a:p>
          <a:p>
            <a:endParaRPr lang="en-CA" dirty="0">
              <a:cs typeface="Calibri" panose="020F0502020204030204"/>
            </a:endParaRPr>
          </a:p>
          <a:p>
            <a:endParaRPr lang="en-CA">
              <a:cs typeface="Calibri" panose="020F0502020204030204"/>
            </a:endParaRPr>
          </a:p>
        </p:txBody>
      </p:sp>
      <p:sp>
        <p:nvSpPr>
          <p:cNvPr id="4" name="Slide Number Placeholder 3"/>
          <p:cNvSpPr>
            <a:spLocks noGrp="1"/>
          </p:cNvSpPr>
          <p:nvPr>
            <p:ph type="sldNum" sz="quarter" idx="10"/>
          </p:nvPr>
        </p:nvSpPr>
        <p:spPr/>
        <p:txBody>
          <a:bodyPr/>
          <a:lstStyle/>
          <a:p>
            <a:fld id="{EF78D3A5-6771-472F-9EC6-8007E4533613}" type="slidenum">
              <a:rPr lang="en-US" smtClean="0"/>
              <a:t>9</a:t>
            </a:fld>
            <a:endParaRPr lang="en-US"/>
          </a:p>
        </p:txBody>
      </p:sp>
    </p:spTree>
    <p:extLst>
      <p:ext uri="{BB962C8B-B14F-4D97-AF65-F5344CB8AC3E}">
        <p14:creationId xmlns:p14="http://schemas.microsoft.com/office/powerpoint/2010/main" val="4144368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79ACD"/>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5AF07E-2D71-4DB4-9B19-83D2E9598F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897" y="845388"/>
            <a:ext cx="3550206" cy="1127050"/>
          </a:xfrm>
          <a:prstGeom prst="rect">
            <a:avLst/>
          </a:prstGeom>
        </p:spPr>
      </p:pic>
      <p:sp>
        <p:nvSpPr>
          <p:cNvPr id="8" name="Title 1">
            <a:extLst>
              <a:ext uri="{FF2B5EF4-FFF2-40B4-BE49-F238E27FC236}">
                <a16:creationId xmlns:a16="http://schemas.microsoft.com/office/drawing/2014/main" id="{9729C76D-531C-420B-8CAB-7FD0562ACEF4}"/>
              </a:ext>
            </a:extLst>
          </p:cNvPr>
          <p:cNvSpPr>
            <a:spLocks noGrp="1"/>
          </p:cNvSpPr>
          <p:nvPr>
            <p:ph type="title" hasCustomPrompt="1"/>
          </p:nvPr>
        </p:nvSpPr>
        <p:spPr>
          <a:xfrm>
            <a:off x="838200" y="2502364"/>
            <a:ext cx="10515600" cy="1761726"/>
          </a:xfrm>
        </p:spPr>
        <p:txBody>
          <a:bodyPr anchor="t"/>
          <a:lstStyle>
            <a:lvl1pPr algn="ctr">
              <a:defRPr sz="6000">
                <a:solidFill>
                  <a:schemeClr val="bg1"/>
                </a:solidFill>
                <a:latin typeface="HelveticaNeueLT Std" panose="020B0604020202020204" pitchFamily="34" charset="0"/>
              </a:defRPr>
            </a:lvl1pPr>
          </a:lstStyle>
          <a:p>
            <a:r>
              <a:rPr lang="en-US"/>
              <a:t> </a:t>
            </a:r>
          </a:p>
        </p:txBody>
      </p:sp>
      <p:sp>
        <p:nvSpPr>
          <p:cNvPr id="9" name="Rectangle 8">
            <a:extLst>
              <a:ext uri="{FF2B5EF4-FFF2-40B4-BE49-F238E27FC236}">
                <a16:creationId xmlns:a16="http://schemas.microsoft.com/office/drawing/2014/main" id="{5428458D-49C9-4F1C-905F-7FDD26FCECF6}"/>
              </a:ext>
            </a:extLst>
          </p:cNvPr>
          <p:cNvSpPr/>
          <p:nvPr userDrawn="1"/>
        </p:nvSpPr>
        <p:spPr>
          <a:xfrm>
            <a:off x="0" y="5439747"/>
            <a:ext cx="12192000" cy="905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Ashley </a:t>
            </a:r>
            <a:r>
              <a:rPr lang="en-US" err="1"/>
              <a:t>Humeniuk</a:t>
            </a:r>
            <a:r>
              <a:rPr lang="en-US"/>
              <a:t> &lt;amhumeni@ucalgary.ca&gt;</a:t>
            </a:r>
          </a:p>
        </p:txBody>
      </p:sp>
      <p:pic>
        <p:nvPicPr>
          <p:cNvPr id="10" name="Picture 9" descr="C:\Users\Corey\Downloads\CO_logo_Colour.jpg">
            <a:extLst>
              <a:ext uri="{FF2B5EF4-FFF2-40B4-BE49-F238E27FC236}">
                <a16:creationId xmlns:a16="http://schemas.microsoft.com/office/drawing/2014/main" id="{D0C13668-66DE-460B-9B49-73F0DCCA4638}"/>
              </a:ext>
            </a:extLst>
          </p:cNvPr>
          <p:cNvPicPr/>
          <p:nvPr userDrawn="1"/>
        </p:nvPicPr>
        <p:blipFill>
          <a:blip r:embed="rId3" cstate="print"/>
          <a:srcRect/>
          <a:stretch>
            <a:fillRect/>
          </a:stretch>
        </p:blipFill>
        <p:spPr bwMode="auto">
          <a:xfrm>
            <a:off x="1795886" y="5547256"/>
            <a:ext cx="1233994" cy="657225"/>
          </a:xfrm>
          <a:prstGeom prst="rect">
            <a:avLst/>
          </a:prstGeom>
          <a:noFill/>
          <a:ln w="9525">
            <a:noFill/>
            <a:miter lim="800000"/>
            <a:headEnd/>
            <a:tailEnd/>
          </a:ln>
        </p:spPr>
      </p:pic>
      <p:pic>
        <p:nvPicPr>
          <p:cNvPr id="11" name="Picture 10" descr="OUSA - Logo">
            <a:extLst>
              <a:ext uri="{FF2B5EF4-FFF2-40B4-BE49-F238E27FC236}">
                <a16:creationId xmlns:a16="http://schemas.microsoft.com/office/drawing/2014/main" id="{E03F26B1-7B48-4622-96DE-C50CA6AEA37D}"/>
              </a:ext>
            </a:extLst>
          </p:cNvPr>
          <p:cNvPicPr/>
          <p:nvPr userDrawn="1"/>
        </p:nvPicPr>
        <p:blipFill>
          <a:blip r:embed="rId4" cstate="print"/>
          <a:srcRect/>
          <a:stretch>
            <a:fillRect/>
          </a:stretch>
        </p:blipFill>
        <p:spPr bwMode="auto">
          <a:xfrm>
            <a:off x="5452410" y="5604904"/>
            <a:ext cx="1277437" cy="571500"/>
          </a:xfrm>
          <a:prstGeom prst="rect">
            <a:avLst/>
          </a:prstGeom>
          <a:noFill/>
          <a:ln w="9525">
            <a:noFill/>
            <a:miter lim="800000"/>
            <a:headEnd/>
            <a:tailEnd/>
          </a:ln>
        </p:spPr>
      </p:pic>
      <p:pic>
        <p:nvPicPr>
          <p:cNvPr id="12" name="Picture 11" descr="C:\Users\Corey\Downloads\csa_logo.png">
            <a:extLst>
              <a:ext uri="{FF2B5EF4-FFF2-40B4-BE49-F238E27FC236}">
                <a16:creationId xmlns:a16="http://schemas.microsoft.com/office/drawing/2014/main" id="{07726CC6-B478-4D1A-86AE-702AAE84C738}"/>
              </a:ext>
            </a:extLst>
          </p:cNvPr>
          <p:cNvPicPr/>
          <p:nvPr userDrawn="1"/>
        </p:nvPicPr>
        <p:blipFill>
          <a:blip r:embed="rId5" cstate="print"/>
          <a:srcRect/>
          <a:stretch>
            <a:fillRect/>
          </a:stretch>
        </p:blipFill>
        <p:spPr bwMode="auto">
          <a:xfrm>
            <a:off x="7165480" y="5556070"/>
            <a:ext cx="1080119" cy="710163"/>
          </a:xfrm>
          <a:prstGeom prst="rect">
            <a:avLst/>
          </a:prstGeom>
          <a:noFill/>
          <a:ln w="9525">
            <a:noFill/>
            <a:miter lim="800000"/>
            <a:headEnd/>
            <a:tailEnd/>
          </a:ln>
        </p:spPr>
      </p:pic>
      <p:pic>
        <p:nvPicPr>
          <p:cNvPr id="13" name="Picture 12" descr="C:\Users\Corey\Downloads\coulogoc.jpg">
            <a:extLst>
              <a:ext uri="{FF2B5EF4-FFF2-40B4-BE49-F238E27FC236}">
                <a16:creationId xmlns:a16="http://schemas.microsoft.com/office/drawing/2014/main" id="{DEF1F6B4-073C-454C-91FB-80232363614F}"/>
              </a:ext>
            </a:extLst>
          </p:cNvPr>
          <p:cNvPicPr/>
          <p:nvPr userDrawn="1"/>
        </p:nvPicPr>
        <p:blipFill>
          <a:blip r:embed="rId6" cstate="print"/>
          <a:srcRect/>
          <a:stretch>
            <a:fillRect/>
          </a:stretch>
        </p:blipFill>
        <p:spPr bwMode="auto">
          <a:xfrm>
            <a:off x="3467359" y="5489763"/>
            <a:ext cx="1547572" cy="781050"/>
          </a:xfrm>
          <a:prstGeom prst="rect">
            <a:avLst/>
          </a:prstGeom>
          <a:noFill/>
          <a:ln w="9525">
            <a:noFill/>
            <a:miter lim="800000"/>
            <a:headEnd/>
            <a:tailEnd/>
          </a:ln>
        </p:spPr>
      </p:pic>
      <p:pic>
        <p:nvPicPr>
          <p:cNvPr id="15" name="Picture 14" descr="English Logo JPG">
            <a:extLst>
              <a:ext uri="{FF2B5EF4-FFF2-40B4-BE49-F238E27FC236}">
                <a16:creationId xmlns:a16="http://schemas.microsoft.com/office/drawing/2014/main" id="{41B3D8A7-677F-4319-8C2E-C8011020659D}"/>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472223" y="5623954"/>
            <a:ext cx="1847850" cy="552450"/>
          </a:xfrm>
          <a:prstGeom prst="rect">
            <a:avLst/>
          </a:prstGeom>
          <a:noFill/>
          <a:ln>
            <a:noFill/>
          </a:ln>
        </p:spPr>
      </p:pic>
    </p:spTree>
    <p:extLst>
      <p:ext uri="{BB962C8B-B14F-4D97-AF65-F5344CB8AC3E}">
        <p14:creationId xmlns:p14="http://schemas.microsoft.com/office/powerpoint/2010/main" val="788939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DE8D18-07B0-43A4-9041-42BDC54A7405}"/>
              </a:ext>
            </a:extLst>
          </p:cNvPr>
          <p:cNvSpPr txBox="1"/>
          <p:nvPr/>
        </p:nvSpPr>
        <p:spPr>
          <a:xfrm>
            <a:off x="11280775" y="6381750"/>
            <a:ext cx="576263" cy="292100"/>
          </a:xfrm>
          <a:prstGeom prst="rect">
            <a:avLst/>
          </a:prstGeom>
          <a:noFill/>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fld id="{752B79E5-93CD-46CD-BC42-77605A6288B8}" type="slidenum">
              <a:rPr lang="en-CA" altLang="en-US" sz="1300" b="1">
                <a:solidFill>
                  <a:srgbClr val="595959"/>
                </a:solidFill>
                <a:latin typeface="HelveticaNeueLT Std" pitchFamily="34" charset="0"/>
              </a:rPr>
              <a:pPr algn="ctr"/>
              <a:t>‹#›</a:t>
            </a:fld>
            <a:endParaRPr lang="en-CA" altLang="en-US" sz="1300" b="1">
              <a:solidFill>
                <a:srgbClr val="595959"/>
              </a:solidFill>
              <a:latin typeface="HelveticaNeueLT Std" pitchFamily="34" charset="0"/>
            </a:endParaRPr>
          </a:p>
        </p:txBody>
      </p:sp>
      <p:sp>
        <p:nvSpPr>
          <p:cNvPr id="3" name="TextBox 2">
            <a:extLst>
              <a:ext uri="{FF2B5EF4-FFF2-40B4-BE49-F238E27FC236}">
                <a16:creationId xmlns:a16="http://schemas.microsoft.com/office/drawing/2014/main" id="{D63A6614-10BC-4CBB-AFF7-BA8990F496A4}"/>
              </a:ext>
            </a:extLst>
          </p:cNvPr>
          <p:cNvSpPr txBox="1"/>
          <p:nvPr/>
        </p:nvSpPr>
        <p:spPr>
          <a:xfrm>
            <a:off x="839788" y="6381750"/>
            <a:ext cx="5256212" cy="246063"/>
          </a:xfrm>
          <a:prstGeom prst="rect">
            <a:avLst/>
          </a:prstGeom>
          <a:noFill/>
        </p:spPr>
        <p:txBody>
          <a:bodyPr>
            <a:spAutoFit/>
          </a:bodyPr>
          <a:lstStyle/>
          <a:p>
            <a:pPr>
              <a:defRPr/>
            </a:pPr>
            <a:r>
              <a:rPr lang="en-CA" sz="1000" b="1" spc="10">
                <a:solidFill>
                  <a:srgbClr val="4A4A4C"/>
                </a:solidFill>
                <a:latin typeface="HelveticaNeueLT Std" pitchFamily="34" charset="0"/>
                <a:cs typeface="Arial"/>
              </a:rPr>
              <a:t>Centre </a:t>
            </a:r>
            <a:r>
              <a:rPr lang="en-CA" sz="1000" b="1" spc="30">
                <a:solidFill>
                  <a:srgbClr val="4A4A4C"/>
                </a:solidFill>
                <a:latin typeface="HelveticaNeueLT Std" pitchFamily="34" charset="0"/>
                <a:cs typeface="Arial"/>
              </a:rPr>
              <a:t>for </a:t>
            </a:r>
            <a:r>
              <a:rPr lang="en-CA" sz="1000" b="1" spc="20">
                <a:solidFill>
                  <a:srgbClr val="4A4A4C"/>
                </a:solidFill>
                <a:latin typeface="HelveticaNeueLT Std" pitchFamily="34" charset="0"/>
                <a:cs typeface="Arial"/>
              </a:rPr>
              <a:t>Innovation </a:t>
            </a:r>
            <a:r>
              <a:rPr lang="en-CA" sz="1000" b="1" spc="15">
                <a:solidFill>
                  <a:srgbClr val="4A4A4C"/>
                </a:solidFill>
                <a:latin typeface="HelveticaNeueLT Std" pitchFamily="34" charset="0"/>
                <a:cs typeface="Arial"/>
              </a:rPr>
              <a:t>in </a:t>
            </a:r>
            <a:r>
              <a:rPr lang="en-CA" sz="1000" b="1" spc="20">
                <a:solidFill>
                  <a:srgbClr val="4A4A4C"/>
                </a:solidFill>
                <a:latin typeface="HelveticaNeueLT Std" pitchFamily="34" charset="0"/>
                <a:cs typeface="Arial"/>
              </a:rPr>
              <a:t>Campus Mental</a:t>
            </a:r>
            <a:r>
              <a:rPr lang="en-CA" sz="1000" b="1" spc="-114">
                <a:solidFill>
                  <a:srgbClr val="4A4A4C"/>
                </a:solidFill>
                <a:latin typeface="HelveticaNeueLT Std" pitchFamily="34" charset="0"/>
                <a:cs typeface="Arial"/>
              </a:rPr>
              <a:t> </a:t>
            </a:r>
            <a:r>
              <a:rPr lang="en-CA" sz="1000" b="1" spc="15">
                <a:solidFill>
                  <a:srgbClr val="4A4A4C"/>
                </a:solidFill>
                <a:latin typeface="HelveticaNeueLT Std" pitchFamily="34" charset="0"/>
                <a:cs typeface="Arial"/>
              </a:rPr>
              <a:t>Health</a:t>
            </a:r>
            <a:endParaRPr lang="en-CA" sz="1000" b="1">
              <a:latin typeface="HelveticaNeueLT Std" pitchFamily="34" charset="0"/>
              <a:cs typeface="Arial"/>
            </a:endParaRPr>
          </a:p>
        </p:txBody>
      </p:sp>
    </p:spTree>
    <p:extLst>
      <p:ext uri="{BB962C8B-B14F-4D97-AF65-F5344CB8AC3E}">
        <p14:creationId xmlns:p14="http://schemas.microsoft.com/office/powerpoint/2010/main" val="4904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ragraph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56617-52A3-4333-82A3-9C4859AB5DB1}"/>
              </a:ext>
            </a:extLst>
          </p:cNvPr>
          <p:cNvSpPr/>
          <p:nvPr userDrawn="1"/>
        </p:nvSpPr>
        <p:spPr>
          <a:xfrm>
            <a:off x="0" y="0"/>
            <a:ext cx="12192000" cy="1646238"/>
          </a:xfrm>
          <a:prstGeom prst="rect">
            <a:avLst/>
          </a:prstGeom>
          <a:solidFill>
            <a:srgbClr val="279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12EEB8-42F2-403E-B8FF-BDF854D1F1E8}"/>
              </a:ext>
            </a:extLst>
          </p:cNvPr>
          <p:cNvSpPr>
            <a:spLocks noGrp="1"/>
          </p:cNvSpPr>
          <p:nvPr>
            <p:ph type="title" hasCustomPrompt="1"/>
          </p:nvPr>
        </p:nvSpPr>
        <p:spPr>
          <a:xfrm>
            <a:off x="838200" y="365125"/>
            <a:ext cx="10515600" cy="1281113"/>
          </a:xfrm>
        </p:spPr>
        <p:txBody>
          <a:bodyPr>
            <a:normAutofit/>
          </a:bodyPr>
          <a:lstStyle>
            <a:lvl1pPr>
              <a:defRPr sz="3600">
                <a:solidFill>
                  <a:schemeClr val="bg1"/>
                </a:solidFill>
              </a:defRPr>
            </a:lvl1pPr>
          </a:lstStyle>
          <a:p>
            <a:r>
              <a:rPr lang="en-US"/>
              <a:t> </a:t>
            </a:r>
          </a:p>
        </p:txBody>
      </p:sp>
      <p:sp>
        <p:nvSpPr>
          <p:cNvPr id="3" name="Content Placeholder 2">
            <a:extLst>
              <a:ext uri="{FF2B5EF4-FFF2-40B4-BE49-F238E27FC236}">
                <a16:creationId xmlns:a16="http://schemas.microsoft.com/office/drawing/2014/main" id="{B205133A-5159-439C-8BF0-A80B7D98F21E}"/>
              </a:ext>
            </a:extLst>
          </p:cNvPr>
          <p:cNvSpPr>
            <a:spLocks noGrp="1"/>
          </p:cNvSpPr>
          <p:nvPr>
            <p:ph idx="1"/>
          </p:nvPr>
        </p:nvSpPr>
        <p:spPr>
          <a:xfrm>
            <a:off x="838200" y="1825625"/>
            <a:ext cx="10515600" cy="4351338"/>
          </a:xfrm>
        </p:spPr>
        <p:txBody>
          <a:bodyPr/>
          <a:lstStyle>
            <a:lvl1pPr marL="457200" indent="-457200">
              <a:buFont typeface="Arial" panose="020B0604020202020204" pitchFamily="34" charset="0"/>
              <a:buChar char="•"/>
              <a:defRPr>
                <a:latin typeface="HelveticaNeueLT Std" panose="020B0604020202020204" pitchFamily="34" charset="0"/>
              </a:defRPr>
            </a:lvl1pPr>
          </a:lstStyle>
          <a:p>
            <a:pPr lvl="0"/>
            <a:endParaRPr lang="en-US"/>
          </a:p>
          <a:p>
            <a:pPr lvl="0"/>
            <a:endParaRPr lang="en-US"/>
          </a:p>
          <a:p>
            <a:pPr lvl="0"/>
            <a:endParaRPr lang="en-US"/>
          </a:p>
        </p:txBody>
      </p:sp>
      <p:sp>
        <p:nvSpPr>
          <p:cNvPr id="4" name="Date Placeholder 3">
            <a:extLst>
              <a:ext uri="{FF2B5EF4-FFF2-40B4-BE49-F238E27FC236}">
                <a16:creationId xmlns:a16="http://schemas.microsoft.com/office/drawing/2014/main" id="{E625EE9E-3938-4122-8D41-C3C0F84C1751}"/>
              </a:ext>
            </a:extLst>
          </p:cNvPr>
          <p:cNvSpPr>
            <a:spLocks noGrp="1"/>
          </p:cNvSpPr>
          <p:nvPr>
            <p:ph type="dt" sz="half" idx="10"/>
          </p:nvPr>
        </p:nvSpPr>
        <p:spPr/>
        <p:txBody>
          <a:bodyPr/>
          <a:lstStyle>
            <a:lvl1pPr>
              <a:defRPr/>
            </a:lvl1pPr>
          </a:lstStyle>
          <a:p>
            <a:r>
              <a:rPr lang="en-US"/>
              <a:t>416-977-5580 x4147</a:t>
            </a:r>
          </a:p>
        </p:txBody>
      </p:sp>
      <p:sp>
        <p:nvSpPr>
          <p:cNvPr id="5" name="Footer Placeholder 4">
            <a:extLst>
              <a:ext uri="{FF2B5EF4-FFF2-40B4-BE49-F238E27FC236}">
                <a16:creationId xmlns:a16="http://schemas.microsoft.com/office/drawing/2014/main" id="{92B8449D-3894-4738-9C17-73BF5439E82D}"/>
              </a:ext>
            </a:extLst>
          </p:cNvPr>
          <p:cNvSpPr>
            <a:spLocks noGrp="1"/>
          </p:cNvSpPr>
          <p:nvPr>
            <p:ph type="ftr" sz="quarter" idx="11"/>
          </p:nvPr>
        </p:nvSpPr>
        <p:spPr/>
        <p:txBody>
          <a:bodyPr/>
          <a:lstStyle/>
          <a:p>
            <a:r>
              <a:rPr lang="en-US"/>
              <a:t>www.campusmentalhealth.ca</a:t>
            </a:r>
          </a:p>
        </p:txBody>
      </p:sp>
      <p:pic>
        <p:nvPicPr>
          <p:cNvPr id="11" name="Picture 10">
            <a:extLst>
              <a:ext uri="{FF2B5EF4-FFF2-40B4-BE49-F238E27FC236}">
                <a16:creationId xmlns:a16="http://schemas.microsoft.com/office/drawing/2014/main" id="{651F3F17-B141-470C-82FF-68F324D1FD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7072" y="6374003"/>
            <a:ext cx="2776728" cy="347472"/>
          </a:xfrm>
          <a:prstGeom prst="rect">
            <a:avLst/>
          </a:prstGeom>
        </p:spPr>
      </p:pic>
    </p:spTree>
    <p:extLst>
      <p:ext uri="{BB962C8B-B14F-4D97-AF65-F5344CB8AC3E}">
        <p14:creationId xmlns:p14="http://schemas.microsoft.com/office/powerpoint/2010/main" val="409373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ed Lis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56617-52A3-4333-82A3-9C4859AB5DB1}"/>
              </a:ext>
            </a:extLst>
          </p:cNvPr>
          <p:cNvSpPr/>
          <p:nvPr userDrawn="1"/>
        </p:nvSpPr>
        <p:spPr>
          <a:xfrm>
            <a:off x="0" y="0"/>
            <a:ext cx="12192000" cy="1646238"/>
          </a:xfrm>
          <a:prstGeom prst="rect">
            <a:avLst/>
          </a:prstGeom>
          <a:solidFill>
            <a:srgbClr val="279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12EEB8-42F2-403E-B8FF-BDF854D1F1E8}"/>
              </a:ext>
            </a:extLst>
          </p:cNvPr>
          <p:cNvSpPr>
            <a:spLocks noGrp="1"/>
          </p:cNvSpPr>
          <p:nvPr>
            <p:ph type="title" hasCustomPrompt="1"/>
          </p:nvPr>
        </p:nvSpPr>
        <p:spPr>
          <a:xfrm>
            <a:off x="838200" y="365125"/>
            <a:ext cx="10515600" cy="1281113"/>
          </a:xfrm>
        </p:spPr>
        <p:txBody>
          <a:bodyPr>
            <a:normAutofit/>
          </a:bodyPr>
          <a:lstStyle>
            <a:lvl1pPr>
              <a:defRPr sz="4000">
                <a:solidFill>
                  <a:schemeClr val="bg1"/>
                </a:solidFill>
                <a:latin typeface="+mn-lt"/>
              </a:defRPr>
            </a:lvl1pPr>
          </a:lstStyle>
          <a:p>
            <a:r>
              <a:rPr lang="en-US"/>
              <a:t>Slide Title</a:t>
            </a:r>
          </a:p>
        </p:txBody>
      </p:sp>
      <p:sp>
        <p:nvSpPr>
          <p:cNvPr id="3" name="Content Placeholder 2">
            <a:extLst>
              <a:ext uri="{FF2B5EF4-FFF2-40B4-BE49-F238E27FC236}">
                <a16:creationId xmlns:a16="http://schemas.microsoft.com/office/drawing/2014/main" id="{B205133A-5159-439C-8BF0-A80B7D98F21E}"/>
              </a:ext>
            </a:extLst>
          </p:cNvPr>
          <p:cNvSpPr>
            <a:spLocks noGrp="1"/>
          </p:cNvSpPr>
          <p:nvPr>
            <p:ph idx="1"/>
          </p:nvPr>
        </p:nvSpPr>
        <p:spPr/>
        <p:txBody>
          <a:bodyPr/>
          <a:lstStyle>
            <a:lvl1pPr>
              <a:defRPr sz="3000">
                <a:latin typeface="+mn-lt"/>
              </a:defRPr>
            </a:lvl1pPr>
            <a:lvl2pPr>
              <a:defRPr sz="2400">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25EE9E-3938-4122-8D41-C3C0F84C1751}"/>
              </a:ext>
            </a:extLst>
          </p:cNvPr>
          <p:cNvSpPr>
            <a:spLocks noGrp="1"/>
          </p:cNvSpPr>
          <p:nvPr>
            <p:ph type="dt" sz="half" idx="10"/>
          </p:nvPr>
        </p:nvSpPr>
        <p:spPr/>
        <p:txBody>
          <a:bodyPr/>
          <a:lstStyle>
            <a:lvl1pPr>
              <a:defRPr/>
            </a:lvl1pPr>
          </a:lstStyle>
          <a:p>
            <a:r>
              <a:rPr lang="en-US"/>
              <a:t>416-977-5580 x4142</a:t>
            </a:r>
          </a:p>
        </p:txBody>
      </p:sp>
      <p:sp>
        <p:nvSpPr>
          <p:cNvPr id="5" name="Footer Placeholder 4">
            <a:extLst>
              <a:ext uri="{FF2B5EF4-FFF2-40B4-BE49-F238E27FC236}">
                <a16:creationId xmlns:a16="http://schemas.microsoft.com/office/drawing/2014/main" id="{92B8449D-3894-4738-9C17-73BF5439E82D}"/>
              </a:ext>
            </a:extLst>
          </p:cNvPr>
          <p:cNvSpPr>
            <a:spLocks noGrp="1"/>
          </p:cNvSpPr>
          <p:nvPr>
            <p:ph type="ftr" sz="quarter" idx="11"/>
          </p:nvPr>
        </p:nvSpPr>
        <p:spPr/>
        <p:txBody>
          <a:bodyPr/>
          <a:lstStyle/>
          <a:p>
            <a:r>
              <a:rPr lang="en-US"/>
              <a:t>www.campusmentalhealth.ca</a:t>
            </a:r>
          </a:p>
        </p:txBody>
      </p:sp>
      <p:pic>
        <p:nvPicPr>
          <p:cNvPr id="8" name="Picture 7">
            <a:extLst>
              <a:ext uri="{FF2B5EF4-FFF2-40B4-BE49-F238E27FC236}">
                <a16:creationId xmlns:a16="http://schemas.microsoft.com/office/drawing/2014/main" id="{2AB0CE42-5634-42D2-83DF-91CBC2FF44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7072" y="6374003"/>
            <a:ext cx="2776728" cy="347472"/>
          </a:xfrm>
          <a:prstGeom prst="rect">
            <a:avLst/>
          </a:prstGeom>
        </p:spPr>
      </p:pic>
    </p:spTree>
    <p:extLst>
      <p:ext uri="{BB962C8B-B14F-4D97-AF65-F5344CB8AC3E}">
        <p14:creationId xmlns:p14="http://schemas.microsoft.com/office/powerpoint/2010/main" val="212674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56617-52A3-4333-82A3-9C4859AB5DB1}"/>
              </a:ext>
            </a:extLst>
          </p:cNvPr>
          <p:cNvSpPr/>
          <p:nvPr userDrawn="1"/>
        </p:nvSpPr>
        <p:spPr>
          <a:xfrm>
            <a:off x="0" y="0"/>
            <a:ext cx="12192000" cy="1646238"/>
          </a:xfrm>
          <a:prstGeom prst="rect">
            <a:avLst/>
          </a:prstGeom>
          <a:solidFill>
            <a:srgbClr val="279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12EEB8-42F2-403E-B8FF-BDF854D1F1E8}"/>
              </a:ext>
            </a:extLst>
          </p:cNvPr>
          <p:cNvSpPr>
            <a:spLocks noGrp="1"/>
          </p:cNvSpPr>
          <p:nvPr>
            <p:ph type="title" hasCustomPrompt="1"/>
          </p:nvPr>
        </p:nvSpPr>
        <p:spPr>
          <a:xfrm>
            <a:off x="838200" y="365125"/>
            <a:ext cx="10515600" cy="1281113"/>
          </a:xfrm>
        </p:spPr>
        <p:txBody>
          <a:bodyPr>
            <a:normAutofit/>
          </a:bodyPr>
          <a:lstStyle>
            <a:lvl1pPr>
              <a:defRPr sz="3600">
                <a:solidFill>
                  <a:schemeClr val="bg1"/>
                </a:solidFill>
              </a:defRPr>
            </a:lvl1pPr>
          </a:lstStyle>
          <a:p>
            <a:r>
              <a:rPr lang="en-US"/>
              <a:t>Slide Title</a:t>
            </a:r>
          </a:p>
        </p:txBody>
      </p:sp>
      <p:sp>
        <p:nvSpPr>
          <p:cNvPr id="3" name="Content Placeholder 2">
            <a:extLst>
              <a:ext uri="{FF2B5EF4-FFF2-40B4-BE49-F238E27FC236}">
                <a16:creationId xmlns:a16="http://schemas.microsoft.com/office/drawing/2014/main" id="{B205133A-5159-439C-8BF0-A80B7D98F21E}"/>
              </a:ext>
            </a:extLst>
          </p:cNvPr>
          <p:cNvSpPr>
            <a:spLocks noGrp="1"/>
          </p:cNvSpPr>
          <p:nvPr>
            <p:ph idx="1"/>
          </p:nvPr>
        </p:nvSpPr>
        <p:spPr>
          <a:xfrm>
            <a:off x="838200" y="1825625"/>
            <a:ext cx="5038530" cy="4351338"/>
          </a:xfrm>
        </p:spPr>
        <p:txBody>
          <a:bodyPr/>
          <a:lstStyle>
            <a:lvl1pPr>
              <a:defRPr>
                <a:latin typeface="HelveticaNeueLT Std" panose="020B0604020202020204" pitchFamily="34" charset="0"/>
              </a:defRPr>
            </a:lvl1pPr>
            <a:lvl2pPr>
              <a:defRPr>
                <a:latin typeface="HelveticaNeueLT Std" panose="020B0604020202020204" pitchFamily="34" charset="0"/>
              </a:defRPr>
            </a:lvl2pPr>
            <a:lvl3pPr>
              <a:defRPr>
                <a:latin typeface="HelveticaNeueLT Std" panose="020B0604020202020204" pitchFamily="34" charset="0"/>
              </a:defRPr>
            </a:lvl3pPr>
            <a:lvl4pPr>
              <a:defRPr>
                <a:latin typeface="HelveticaNeueLT Std" panose="020B0604020202020204" pitchFamily="34" charset="0"/>
              </a:defRPr>
            </a:lvl4pPr>
            <a:lvl5pPr>
              <a:defRPr>
                <a:latin typeface="HelveticaNeueLT Std"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25EE9E-3938-4122-8D41-C3C0F84C1751}"/>
              </a:ext>
            </a:extLst>
          </p:cNvPr>
          <p:cNvSpPr>
            <a:spLocks noGrp="1"/>
          </p:cNvSpPr>
          <p:nvPr>
            <p:ph type="dt" sz="half" idx="10"/>
          </p:nvPr>
        </p:nvSpPr>
        <p:spPr/>
        <p:txBody>
          <a:bodyPr/>
          <a:lstStyle>
            <a:lvl1pPr>
              <a:defRPr/>
            </a:lvl1pPr>
          </a:lstStyle>
          <a:p>
            <a:r>
              <a:rPr lang="en-US"/>
              <a:t>416-977-5580 x4142</a:t>
            </a:r>
          </a:p>
        </p:txBody>
      </p:sp>
      <p:sp>
        <p:nvSpPr>
          <p:cNvPr id="5" name="Footer Placeholder 4">
            <a:extLst>
              <a:ext uri="{FF2B5EF4-FFF2-40B4-BE49-F238E27FC236}">
                <a16:creationId xmlns:a16="http://schemas.microsoft.com/office/drawing/2014/main" id="{92B8449D-3894-4738-9C17-73BF5439E82D}"/>
              </a:ext>
            </a:extLst>
          </p:cNvPr>
          <p:cNvSpPr>
            <a:spLocks noGrp="1"/>
          </p:cNvSpPr>
          <p:nvPr>
            <p:ph type="ftr" sz="quarter" idx="11"/>
          </p:nvPr>
        </p:nvSpPr>
        <p:spPr/>
        <p:txBody>
          <a:bodyPr/>
          <a:lstStyle/>
          <a:p>
            <a:r>
              <a:rPr lang="en-US"/>
              <a:t>www.campusmentalhealth.ca</a:t>
            </a:r>
          </a:p>
        </p:txBody>
      </p:sp>
      <p:pic>
        <p:nvPicPr>
          <p:cNvPr id="8" name="Picture 7">
            <a:extLst>
              <a:ext uri="{FF2B5EF4-FFF2-40B4-BE49-F238E27FC236}">
                <a16:creationId xmlns:a16="http://schemas.microsoft.com/office/drawing/2014/main" id="{2AB0CE42-5634-42D2-83DF-91CBC2FF44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7072" y="6374003"/>
            <a:ext cx="2776728" cy="347472"/>
          </a:xfrm>
          <a:prstGeom prst="rect">
            <a:avLst/>
          </a:prstGeom>
        </p:spPr>
      </p:pic>
      <p:sp>
        <p:nvSpPr>
          <p:cNvPr id="9" name="Content Placeholder 2">
            <a:extLst>
              <a:ext uri="{FF2B5EF4-FFF2-40B4-BE49-F238E27FC236}">
                <a16:creationId xmlns:a16="http://schemas.microsoft.com/office/drawing/2014/main" id="{45D9CD38-FD67-4D6D-8569-43404D1E7663}"/>
              </a:ext>
            </a:extLst>
          </p:cNvPr>
          <p:cNvSpPr>
            <a:spLocks noGrp="1"/>
          </p:cNvSpPr>
          <p:nvPr>
            <p:ph idx="12"/>
          </p:nvPr>
        </p:nvSpPr>
        <p:spPr>
          <a:xfrm>
            <a:off x="6315268" y="1816799"/>
            <a:ext cx="5038531" cy="4351338"/>
          </a:xfrm>
        </p:spPr>
        <p:txBody>
          <a:bodyPr/>
          <a:lstStyle>
            <a:lvl1pPr>
              <a:defRPr>
                <a:latin typeface="HelveticaNeueLT Std" panose="020B0604020202020204" pitchFamily="34" charset="0"/>
              </a:defRPr>
            </a:lvl1pPr>
            <a:lvl2pPr>
              <a:defRPr>
                <a:latin typeface="HelveticaNeueLT Std" panose="020B0604020202020204" pitchFamily="34" charset="0"/>
              </a:defRPr>
            </a:lvl2pPr>
            <a:lvl3pPr>
              <a:defRPr>
                <a:latin typeface="HelveticaNeueLT Std" panose="020B0604020202020204" pitchFamily="34" charset="0"/>
              </a:defRPr>
            </a:lvl3pPr>
            <a:lvl4pPr>
              <a:defRPr>
                <a:latin typeface="HelveticaNeueLT Std" panose="020B0604020202020204" pitchFamily="34" charset="0"/>
              </a:defRPr>
            </a:lvl4pPr>
            <a:lvl5pPr>
              <a:defRPr>
                <a:latin typeface="HelveticaNeueLT Std"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285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ragraph and Objec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56617-52A3-4333-82A3-9C4859AB5DB1}"/>
              </a:ext>
            </a:extLst>
          </p:cNvPr>
          <p:cNvSpPr/>
          <p:nvPr userDrawn="1"/>
        </p:nvSpPr>
        <p:spPr>
          <a:xfrm>
            <a:off x="0" y="0"/>
            <a:ext cx="12192000" cy="1646238"/>
          </a:xfrm>
          <a:prstGeom prst="rect">
            <a:avLst/>
          </a:prstGeom>
          <a:solidFill>
            <a:srgbClr val="279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12EEB8-42F2-403E-B8FF-BDF854D1F1E8}"/>
              </a:ext>
            </a:extLst>
          </p:cNvPr>
          <p:cNvSpPr>
            <a:spLocks noGrp="1"/>
          </p:cNvSpPr>
          <p:nvPr>
            <p:ph type="title" hasCustomPrompt="1"/>
          </p:nvPr>
        </p:nvSpPr>
        <p:spPr>
          <a:xfrm>
            <a:off x="838200" y="365125"/>
            <a:ext cx="10515600" cy="1281113"/>
          </a:xfrm>
        </p:spPr>
        <p:txBody>
          <a:bodyPr>
            <a:normAutofit/>
          </a:bodyPr>
          <a:lstStyle>
            <a:lvl1pPr>
              <a:defRPr sz="3600">
                <a:solidFill>
                  <a:schemeClr val="bg1"/>
                </a:solidFill>
              </a:defRPr>
            </a:lvl1pPr>
          </a:lstStyle>
          <a:p>
            <a:r>
              <a:rPr lang="en-US"/>
              <a:t>Slide Title</a:t>
            </a:r>
          </a:p>
        </p:txBody>
      </p:sp>
      <p:sp>
        <p:nvSpPr>
          <p:cNvPr id="3" name="Content Placeholder 2">
            <a:extLst>
              <a:ext uri="{FF2B5EF4-FFF2-40B4-BE49-F238E27FC236}">
                <a16:creationId xmlns:a16="http://schemas.microsoft.com/office/drawing/2014/main" id="{B205133A-5159-439C-8BF0-A80B7D98F21E}"/>
              </a:ext>
            </a:extLst>
          </p:cNvPr>
          <p:cNvSpPr>
            <a:spLocks noGrp="1"/>
          </p:cNvSpPr>
          <p:nvPr>
            <p:ph idx="1" hasCustomPrompt="1"/>
          </p:nvPr>
        </p:nvSpPr>
        <p:spPr>
          <a:xfrm>
            <a:off x="838200" y="1825625"/>
            <a:ext cx="5038530" cy="4351338"/>
          </a:xfrm>
        </p:spPr>
        <p:txBody>
          <a:bodyPr/>
          <a:lstStyle>
            <a:lvl1pPr marL="0" indent="0">
              <a:buNone/>
              <a:defRPr>
                <a:latin typeface="HelveticaNeueLT Std" panose="020B0604020202020204" pitchFamily="34" charset="0"/>
              </a:defRPr>
            </a:lvl1pPr>
            <a:lvl2pPr>
              <a:defRPr>
                <a:latin typeface="HelveticaNeueLT Std" panose="020B0604020202020204" pitchFamily="34" charset="0"/>
              </a:defRPr>
            </a:lvl2pPr>
            <a:lvl3pPr>
              <a:defRPr>
                <a:latin typeface="HelveticaNeueLT Std" panose="020B0604020202020204" pitchFamily="34" charset="0"/>
              </a:defRPr>
            </a:lvl3pPr>
            <a:lvl4pPr>
              <a:defRPr>
                <a:latin typeface="HelveticaNeueLT Std" panose="020B0604020202020204" pitchFamily="34" charset="0"/>
              </a:defRPr>
            </a:lvl4pPr>
            <a:lvl5pPr>
              <a:defRPr>
                <a:latin typeface="HelveticaNeueLT Std" panose="020B0604020202020204" pitchFamily="34" charset="0"/>
              </a:defRPr>
            </a:lvl5pPr>
          </a:lstStyle>
          <a:p>
            <a:pPr lvl="0"/>
            <a:r>
              <a:rPr lang="en-US"/>
              <a:t>Paragraph text.</a:t>
            </a:r>
          </a:p>
        </p:txBody>
      </p:sp>
      <p:sp>
        <p:nvSpPr>
          <p:cNvPr id="4" name="Date Placeholder 3">
            <a:extLst>
              <a:ext uri="{FF2B5EF4-FFF2-40B4-BE49-F238E27FC236}">
                <a16:creationId xmlns:a16="http://schemas.microsoft.com/office/drawing/2014/main" id="{E625EE9E-3938-4122-8D41-C3C0F84C1751}"/>
              </a:ext>
            </a:extLst>
          </p:cNvPr>
          <p:cNvSpPr>
            <a:spLocks noGrp="1"/>
          </p:cNvSpPr>
          <p:nvPr>
            <p:ph type="dt" sz="half" idx="10"/>
          </p:nvPr>
        </p:nvSpPr>
        <p:spPr/>
        <p:txBody>
          <a:bodyPr/>
          <a:lstStyle>
            <a:lvl1pPr>
              <a:defRPr/>
            </a:lvl1pPr>
          </a:lstStyle>
          <a:p>
            <a:r>
              <a:rPr lang="en-US"/>
              <a:t>416-977-5580 x4142</a:t>
            </a:r>
          </a:p>
        </p:txBody>
      </p:sp>
      <p:sp>
        <p:nvSpPr>
          <p:cNvPr id="5" name="Footer Placeholder 4">
            <a:extLst>
              <a:ext uri="{FF2B5EF4-FFF2-40B4-BE49-F238E27FC236}">
                <a16:creationId xmlns:a16="http://schemas.microsoft.com/office/drawing/2014/main" id="{92B8449D-3894-4738-9C17-73BF5439E82D}"/>
              </a:ext>
            </a:extLst>
          </p:cNvPr>
          <p:cNvSpPr>
            <a:spLocks noGrp="1"/>
          </p:cNvSpPr>
          <p:nvPr>
            <p:ph type="ftr" sz="quarter" idx="11"/>
          </p:nvPr>
        </p:nvSpPr>
        <p:spPr/>
        <p:txBody>
          <a:bodyPr/>
          <a:lstStyle/>
          <a:p>
            <a:r>
              <a:rPr lang="en-US"/>
              <a:t>www.campusmentalhealth.ca</a:t>
            </a:r>
          </a:p>
        </p:txBody>
      </p:sp>
      <p:pic>
        <p:nvPicPr>
          <p:cNvPr id="8" name="Picture 7">
            <a:extLst>
              <a:ext uri="{FF2B5EF4-FFF2-40B4-BE49-F238E27FC236}">
                <a16:creationId xmlns:a16="http://schemas.microsoft.com/office/drawing/2014/main" id="{2AB0CE42-5634-42D2-83DF-91CBC2FF44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7072" y="6374003"/>
            <a:ext cx="2776728" cy="347472"/>
          </a:xfrm>
          <a:prstGeom prst="rect">
            <a:avLst/>
          </a:prstGeom>
        </p:spPr>
      </p:pic>
      <p:sp>
        <p:nvSpPr>
          <p:cNvPr id="9" name="Content Placeholder 2">
            <a:extLst>
              <a:ext uri="{FF2B5EF4-FFF2-40B4-BE49-F238E27FC236}">
                <a16:creationId xmlns:a16="http://schemas.microsoft.com/office/drawing/2014/main" id="{45D9CD38-FD67-4D6D-8569-43404D1E7663}"/>
              </a:ext>
            </a:extLst>
          </p:cNvPr>
          <p:cNvSpPr>
            <a:spLocks noGrp="1"/>
          </p:cNvSpPr>
          <p:nvPr>
            <p:ph idx="12"/>
          </p:nvPr>
        </p:nvSpPr>
        <p:spPr>
          <a:xfrm>
            <a:off x="6315268" y="1816799"/>
            <a:ext cx="5038531" cy="4351338"/>
          </a:xfrm>
        </p:spPr>
        <p:txBody>
          <a:bodyPr/>
          <a:lstStyle>
            <a:lvl1pPr marL="0" indent="0">
              <a:buNone/>
              <a:defRPr>
                <a:latin typeface="HelveticaNeueLT Std" panose="020B0604020202020204" pitchFamily="34" charset="0"/>
              </a:defRPr>
            </a:lvl1pPr>
            <a:lvl2pPr>
              <a:defRPr>
                <a:latin typeface="HelveticaNeueLT Std" panose="020B0604020202020204" pitchFamily="34" charset="0"/>
              </a:defRPr>
            </a:lvl2pPr>
            <a:lvl3pPr>
              <a:defRPr>
                <a:latin typeface="HelveticaNeueLT Std" panose="020B0604020202020204" pitchFamily="34" charset="0"/>
              </a:defRPr>
            </a:lvl3pPr>
            <a:lvl4pPr>
              <a:defRPr>
                <a:latin typeface="HelveticaNeueLT Std" panose="020B0604020202020204" pitchFamily="34" charset="0"/>
              </a:defRPr>
            </a:lvl4pPr>
            <a:lvl5pPr>
              <a:defRPr>
                <a:latin typeface="HelveticaNeueLT Std" panose="020B0604020202020204" pitchFamily="34" charset="0"/>
              </a:defRPr>
            </a:lvl5pPr>
          </a:lstStyle>
          <a:p>
            <a:pPr lvl="0"/>
            <a:endParaRPr lang="en-US"/>
          </a:p>
        </p:txBody>
      </p:sp>
    </p:spTree>
    <p:extLst>
      <p:ext uri="{BB962C8B-B14F-4D97-AF65-F5344CB8AC3E}">
        <p14:creationId xmlns:p14="http://schemas.microsoft.com/office/powerpoint/2010/main" val="4089472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56617-52A3-4333-82A3-9C4859AB5DB1}"/>
              </a:ext>
            </a:extLst>
          </p:cNvPr>
          <p:cNvSpPr/>
          <p:nvPr userDrawn="1"/>
        </p:nvSpPr>
        <p:spPr>
          <a:xfrm>
            <a:off x="0" y="0"/>
            <a:ext cx="12192000" cy="1646238"/>
          </a:xfrm>
          <a:prstGeom prst="rect">
            <a:avLst/>
          </a:prstGeom>
          <a:solidFill>
            <a:srgbClr val="279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12EEB8-42F2-403E-B8FF-BDF854D1F1E8}"/>
              </a:ext>
            </a:extLst>
          </p:cNvPr>
          <p:cNvSpPr>
            <a:spLocks noGrp="1"/>
          </p:cNvSpPr>
          <p:nvPr>
            <p:ph type="title" hasCustomPrompt="1"/>
          </p:nvPr>
        </p:nvSpPr>
        <p:spPr>
          <a:xfrm>
            <a:off x="838200" y="365125"/>
            <a:ext cx="10515600" cy="1281113"/>
          </a:xfrm>
        </p:spPr>
        <p:txBody>
          <a:bodyPr>
            <a:normAutofit/>
          </a:bodyPr>
          <a:lstStyle>
            <a:lvl1pPr>
              <a:defRPr sz="3600">
                <a:solidFill>
                  <a:schemeClr val="bg1"/>
                </a:solidFill>
              </a:defRPr>
            </a:lvl1pPr>
          </a:lstStyle>
          <a:p>
            <a:r>
              <a:rPr lang="en-US"/>
              <a:t>Contact Us</a:t>
            </a:r>
          </a:p>
        </p:txBody>
      </p:sp>
      <p:pic>
        <p:nvPicPr>
          <p:cNvPr id="8" name="Picture 7">
            <a:extLst>
              <a:ext uri="{FF2B5EF4-FFF2-40B4-BE49-F238E27FC236}">
                <a16:creationId xmlns:a16="http://schemas.microsoft.com/office/drawing/2014/main" id="{2AB0CE42-5634-42D2-83DF-91CBC2FF44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7072" y="6374003"/>
            <a:ext cx="2776728" cy="347472"/>
          </a:xfrm>
          <a:prstGeom prst="rect">
            <a:avLst/>
          </a:prstGeom>
        </p:spPr>
      </p:pic>
      <p:pic>
        <p:nvPicPr>
          <p:cNvPr id="10" name="Picture 9">
            <a:extLst>
              <a:ext uri="{FF2B5EF4-FFF2-40B4-BE49-F238E27FC236}">
                <a16:creationId xmlns:a16="http://schemas.microsoft.com/office/drawing/2014/main" id="{B9579198-A150-4601-A912-DAD62C27095E}"/>
              </a:ext>
            </a:extLst>
          </p:cNvPr>
          <p:cNvPicPr>
            <a:picLocks noChangeAspect="1"/>
          </p:cNvPicPr>
          <p:nvPr userDrawn="1"/>
        </p:nvPicPr>
        <p:blipFill>
          <a:blip r:embed="rId3"/>
          <a:stretch>
            <a:fillRect/>
          </a:stretch>
        </p:blipFill>
        <p:spPr>
          <a:xfrm>
            <a:off x="838199" y="6329980"/>
            <a:ext cx="2628900" cy="419100"/>
          </a:xfrm>
          <a:prstGeom prst="rect">
            <a:avLst/>
          </a:prstGeom>
        </p:spPr>
      </p:pic>
      <p:sp>
        <p:nvSpPr>
          <p:cNvPr id="11" name="Text Placeholder 2">
            <a:extLst>
              <a:ext uri="{FF2B5EF4-FFF2-40B4-BE49-F238E27FC236}">
                <a16:creationId xmlns:a16="http://schemas.microsoft.com/office/drawing/2014/main" id="{3FA1B368-006C-4BD5-A20A-85CDC17E6C6C}"/>
              </a:ext>
            </a:extLst>
          </p:cNvPr>
          <p:cNvSpPr>
            <a:spLocks noGrp="1"/>
          </p:cNvSpPr>
          <p:nvPr>
            <p:ph idx="1" hasCustomPrompt="1"/>
          </p:nvPr>
        </p:nvSpPr>
        <p:spPr>
          <a:xfrm>
            <a:off x="838200" y="1825625"/>
            <a:ext cx="10515600" cy="4351338"/>
          </a:xfrm>
          <a:prstGeom prst="rect">
            <a:avLst/>
          </a:prstGeom>
        </p:spPr>
        <p:txBody>
          <a:bodyPr vert="horz" lIns="91440" tIns="45720" rIns="91440" bIns="45720" rtlCol="0">
            <a:normAutofit/>
          </a:bodyPr>
          <a:lstStyle>
            <a:lvl1pPr marL="0" indent="0" algn="ctr">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a:t>Contact info here.</a:t>
            </a:r>
          </a:p>
        </p:txBody>
      </p:sp>
    </p:spTree>
    <p:extLst>
      <p:ext uri="{BB962C8B-B14F-4D97-AF65-F5344CB8AC3E}">
        <p14:creationId xmlns:p14="http://schemas.microsoft.com/office/powerpoint/2010/main" val="2507971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4081665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93A6FADF-3B5E-4EA4-9993-A8AB05B0BF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Triangle 4">
            <a:extLst>
              <a:ext uri="{FF2B5EF4-FFF2-40B4-BE49-F238E27FC236}">
                <a16:creationId xmlns:a16="http://schemas.microsoft.com/office/drawing/2014/main" id="{73280ABF-B78B-4C14-91A3-5015762955EF}"/>
              </a:ext>
            </a:extLst>
          </p:cNvPr>
          <p:cNvSpPr/>
          <p:nvPr/>
        </p:nvSpPr>
        <p:spPr>
          <a:xfrm>
            <a:off x="0" y="4076700"/>
            <a:ext cx="2782888" cy="2781300"/>
          </a:xfrm>
          <a:prstGeom prst="rtTriangle">
            <a:avLst/>
          </a:prstGeom>
          <a:solidFill>
            <a:srgbClr val="229AD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ight Triangle 5">
            <a:extLst>
              <a:ext uri="{FF2B5EF4-FFF2-40B4-BE49-F238E27FC236}">
                <a16:creationId xmlns:a16="http://schemas.microsoft.com/office/drawing/2014/main" id="{F1799D09-84A5-4396-BB91-A8D1C6BE9C8D}"/>
              </a:ext>
            </a:extLst>
          </p:cNvPr>
          <p:cNvSpPr/>
          <p:nvPr/>
        </p:nvSpPr>
        <p:spPr>
          <a:xfrm flipH="1" flipV="1">
            <a:off x="9480550" y="0"/>
            <a:ext cx="2711450" cy="2781300"/>
          </a:xfrm>
          <a:prstGeom prst="rtTriangle">
            <a:avLst/>
          </a:prstGeom>
          <a:solidFill>
            <a:srgbClr val="229AD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object 10">
            <a:extLst>
              <a:ext uri="{FF2B5EF4-FFF2-40B4-BE49-F238E27FC236}">
                <a16:creationId xmlns:a16="http://schemas.microsoft.com/office/drawing/2014/main" id="{BF40A15D-BA1B-4A86-869C-417D3FF08637}"/>
              </a:ext>
            </a:extLst>
          </p:cNvPr>
          <p:cNvSpPr>
            <a:spLocks/>
          </p:cNvSpPr>
          <p:nvPr/>
        </p:nvSpPr>
        <p:spPr bwMode="auto">
          <a:xfrm>
            <a:off x="5159375" y="5013325"/>
            <a:ext cx="1873250" cy="46038"/>
          </a:xfrm>
          <a:custGeom>
            <a:avLst/>
            <a:gdLst>
              <a:gd name="T0" fmla="*/ 0 w 941069"/>
              <a:gd name="T1" fmla="*/ 0 h 46038"/>
              <a:gd name="T2" fmla="*/ 232081120 w 941069"/>
              <a:gd name="T3" fmla="*/ 0 h 46038"/>
              <a:gd name="T4" fmla="*/ 0 60000 65536"/>
              <a:gd name="T5" fmla="*/ 0 60000 65536"/>
              <a:gd name="T6" fmla="*/ 0 w 941069"/>
              <a:gd name="T7" fmla="*/ 0 h 46038"/>
              <a:gd name="T8" fmla="*/ 941069 w 941069"/>
              <a:gd name="T9" fmla="*/ 0 h 46038"/>
            </a:gdLst>
            <a:ahLst/>
            <a:cxnLst>
              <a:cxn ang="T4">
                <a:pos x="T0" y="T1"/>
              </a:cxn>
              <a:cxn ang="T5">
                <a:pos x="T2" y="T3"/>
              </a:cxn>
            </a:cxnLst>
            <a:rect l="T6" t="T7" r="T8" b="T9"/>
            <a:pathLst>
              <a:path w="941069" h="46038">
                <a:moveTo>
                  <a:pt x="0" y="0"/>
                </a:moveTo>
                <a:lnTo>
                  <a:pt x="940917" y="0"/>
                </a:lnTo>
              </a:path>
            </a:pathLst>
          </a:custGeom>
          <a:noFill/>
          <a:ln w="76200">
            <a:solidFill>
              <a:srgbClr val="FAD7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a:p>
        </p:txBody>
      </p:sp>
      <p:pic>
        <p:nvPicPr>
          <p:cNvPr id="8" name="Picture 11">
            <a:extLst>
              <a:ext uri="{FF2B5EF4-FFF2-40B4-BE49-F238E27FC236}">
                <a16:creationId xmlns:a16="http://schemas.microsoft.com/office/drawing/2014/main" id="{9DEE98AE-C024-4D0E-8DC6-B334BCF19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8" y="520700"/>
            <a:ext cx="37433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Holder 2"/>
          <p:cNvSpPr>
            <a:spLocks noGrp="1"/>
          </p:cNvSpPr>
          <p:nvPr>
            <p:ph type="title"/>
          </p:nvPr>
        </p:nvSpPr>
        <p:spPr>
          <a:xfrm>
            <a:off x="1559496" y="2924945"/>
            <a:ext cx="8928992" cy="1008112"/>
          </a:xfrm>
        </p:spPr>
        <p:txBody>
          <a:bodyPr/>
          <a:lstStyle>
            <a:lvl1pPr algn="ctr">
              <a:defRPr sz="6000" b="1" i="0">
                <a:solidFill>
                  <a:schemeClr val="bg1"/>
                </a:solidFill>
                <a:latin typeface="HelveticaNeueLT Std"/>
                <a:cs typeface="HelveticaNeueLT Std"/>
              </a:defRPr>
            </a:lvl1pPr>
          </a:lstStyle>
          <a:p>
            <a:r>
              <a:rPr lang="en-US"/>
              <a:t>Click to edit Master title style</a:t>
            </a:r>
            <a:endParaRPr/>
          </a:p>
        </p:txBody>
      </p:sp>
      <p:sp>
        <p:nvSpPr>
          <p:cNvPr id="13" name="Text Placeholder 11">
            <a:extLst>
              <a:ext uri="{FF2B5EF4-FFF2-40B4-BE49-F238E27FC236}">
                <a16:creationId xmlns:a16="http://schemas.microsoft.com/office/drawing/2014/main" id="{D9D36D6A-7B59-4961-9FF4-02F0A308670C}"/>
              </a:ext>
            </a:extLst>
          </p:cNvPr>
          <p:cNvSpPr>
            <a:spLocks noGrp="1"/>
          </p:cNvSpPr>
          <p:nvPr>
            <p:ph type="body" sz="quarter" idx="10"/>
          </p:nvPr>
        </p:nvSpPr>
        <p:spPr>
          <a:xfrm>
            <a:off x="1559496" y="4077072"/>
            <a:ext cx="9001000" cy="538609"/>
          </a:xfrm>
        </p:spPr>
        <p:txBody>
          <a:bodyPr/>
          <a:lstStyle>
            <a:lvl1pPr algn="ctr">
              <a:defRPr sz="3500" b="1">
                <a:solidFill>
                  <a:schemeClr val="bg1"/>
                </a:solidFill>
                <a:latin typeface="HelveticaNeueLT Std" pitchFamily="34" charset="0"/>
              </a:defRPr>
            </a:lvl1pPr>
          </a:lstStyle>
          <a:p>
            <a:pPr lvl="0"/>
            <a:r>
              <a:rPr lang="en-US"/>
              <a:t>Click to edit Master text styles</a:t>
            </a:r>
          </a:p>
        </p:txBody>
      </p:sp>
    </p:spTree>
    <p:extLst>
      <p:ext uri="{BB962C8B-B14F-4D97-AF65-F5344CB8AC3E}">
        <p14:creationId xmlns:p14="http://schemas.microsoft.com/office/powerpoint/2010/main" val="417005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artners">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948487B6-DDE9-4BAA-82D8-C19CBEB15D01}"/>
              </a:ext>
            </a:extLst>
          </p:cNvPr>
          <p:cNvSpPr/>
          <p:nvPr/>
        </p:nvSpPr>
        <p:spPr>
          <a:xfrm>
            <a:off x="982663" y="2420938"/>
            <a:ext cx="1800225" cy="1512887"/>
          </a:xfrm>
          <a:custGeom>
            <a:avLst/>
            <a:gdLst/>
            <a:ahLst/>
            <a:cxnLst/>
            <a:rect l="l" t="t" r="r" b="b"/>
            <a:pathLst>
              <a:path w="3111500" h="3088640">
                <a:moveTo>
                  <a:pt x="0" y="3088131"/>
                </a:moveTo>
                <a:lnTo>
                  <a:pt x="3111398" y="3088131"/>
                </a:lnTo>
                <a:lnTo>
                  <a:pt x="3111398" y="0"/>
                </a:lnTo>
                <a:lnTo>
                  <a:pt x="0" y="0"/>
                </a:lnTo>
                <a:lnTo>
                  <a:pt x="0" y="3088131"/>
                </a:lnTo>
                <a:close/>
              </a:path>
            </a:pathLst>
          </a:custGeom>
          <a:solidFill>
            <a:srgbClr val="FFFFFF"/>
          </a:solidFill>
          <a:effectLst>
            <a:outerShdw blurRad="254000" sx="102000" sy="102000" algn="ctr" rotWithShape="0">
              <a:prstClr val="black">
                <a:alpha val="13000"/>
              </a:prstClr>
            </a:outerShdw>
          </a:effectLst>
        </p:spPr>
        <p:txBody>
          <a:bodyPr lIns="0" tIns="0" rIns="0" bIns="0"/>
          <a:lstStyle/>
          <a:p>
            <a:pPr eaLnBrk="1" fontAlgn="auto" hangingPunct="1">
              <a:spcBef>
                <a:spcPts val="0"/>
              </a:spcBef>
              <a:spcAft>
                <a:spcPts val="0"/>
              </a:spcAft>
              <a:defRPr/>
            </a:pPr>
            <a:endParaRPr>
              <a:latin typeface="+mn-lt"/>
              <a:cs typeface="+mn-cs"/>
            </a:endParaRPr>
          </a:p>
        </p:txBody>
      </p:sp>
      <p:sp>
        <p:nvSpPr>
          <p:cNvPr id="3" name="object 5">
            <a:extLst>
              <a:ext uri="{FF2B5EF4-FFF2-40B4-BE49-F238E27FC236}">
                <a16:creationId xmlns:a16="http://schemas.microsoft.com/office/drawing/2014/main" id="{DF16C862-66F1-44FC-8E40-742AD6D67300}"/>
              </a:ext>
            </a:extLst>
          </p:cNvPr>
          <p:cNvSpPr/>
          <p:nvPr/>
        </p:nvSpPr>
        <p:spPr>
          <a:xfrm>
            <a:off x="3089275" y="2420938"/>
            <a:ext cx="1800225" cy="1512887"/>
          </a:xfrm>
          <a:custGeom>
            <a:avLst/>
            <a:gdLst/>
            <a:ahLst/>
            <a:cxnLst/>
            <a:rect l="l" t="t" r="r" b="b"/>
            <a:pathLst>
              <a:path w="3111500" h="3088640">
                <a:moveTo>
                  <a:pt x="0" y="3088131"/>
                </a:moveTo>
                <a:lnTo>
                  <a:pt x="3111398" y="3088131"/>
                </a:lnTo>
                <a:lnTo>
                  <a:pt x="3111398" y="0"/>
                </a:lnTo>
                <a:lnTo>
                  <a:pt x="0" y="0"/>
                </a:lnTo>
                <a:lnTo>
                  <a:pt x="0" y="3088131"/>
                </a:lnTo>
                <a:close/>
              </a:path>
            </a:pathLst>
          </a:custGeom>
          <a:solidFill>
            <a:srgbClr val="FFFFFF"/>
          </a:solidFill>
          <a:effectLst>
            <a:outerShdw blurRad="254000" sx="102000" sy="102000" algn="ctr" rotWithShape="0">
              <a:prstClr val="black">
                <a:alpha val="13000"/>
              </a:prstClr>
            </a:outerShdw>
          </a:effectLst>
        </p:spPr>
        <p:txBody>
          <a:bodyPr lIns="0" tIns="0" rIns="0" bIns="0"/>
          <a:lstStyle/>
          <a:p>
            <a:pPr eaLnBrk="1" fontAlgn="auto" hangingPunct="1">
              <a:spcBef>
                <a:spcPts val="0"/>
              </a:spcBef>
              <a:spcAft>
                <a:spcPts val="0"/>
              </a:spcAft>
              <a:defRPr/>
            </a:pPr>
            <a:endParaRPr>
              <a:latin typeface="+mn-lt"/>
              <a:cs typeface="+mn-cs"/>
            </a:endParaRPr>
          </a:p>
        </p:txBody>
      </p:sp>
      <p:sp>
        <p:nvSpPr>
          <p:cNvPr id="4" name="object 5">
            <a:extLst>
              <a:ext uri="{FF2B5EF4-FFF2-40B4-BE49-F238E27FC236}">
                <a16:creationId xmlns:a16="http://schemas.microsoft.com/office/drawing/2014/main" id="{27451BBE-026D-466F-985E-7944401FC66E}"/>
              </a:ext>
            </a:extLst>
          </p:cNvPr>
          <p:cNvSpPr/>
          <p:nvPr/>
        </p:nvSpPr>
        <p:spPr>
          <a:xfrm>
            <a:off x="5195888" y="2420938"/>
            <a:ext cx="1800225" cy="1512887"/>
          </a:xfrm>
          <a:custGeom>
            <a:avLst/>
            <a:gdLst/>
            <a:ahLst/>
            <a:cxnLst/>
            <a:rect l="l" t="t" r="r" b="b"/>
            <a:pathLst>
              <a:path w="3111500" h="3088640">
                <a:moveTo>
                  <a:pt x="0" y="3088131"/>
                </a:moveTo>
                <a:lnTo>
                  <a:pt x="3111398" y="3088131"/>
                </a:lnTo>
                <a:lnTo>
                  <a:pt x="3111398" y="0"/>
                </a:lnTo>
                <a:lnTo>
                  <a:pt x="0" y="0"/>
                </a:lnTo>
                <a:lnTo>
                  <a:pt x="0" y="3088131"/>
                </a:lnTo>
                <a:close/>
              </a:path>
            </a:pathLst>
          </a:custGeom>
          <a:solidFill>
            <a:srgbClr val="FFFFFF"/>
          </a:solidFill>
          <a:effectLst>
            <a:outerShdw blurRad="254000" sx="102000" sy="102000" algn="ctr" rotWithShape="0">
              <a:prstClr val="black">
                <a:alpha val="13000"/>
              </a:prstClr>
            </a:outerShdw>
          </a:effectLst>
        </p:spPr>
        <p:txBody>
          <a:bodyPr lIns="0" tIns="0" rIns="0" bIns="0"/>
          <a:lstStyle/>
          <a:p>
            <a:pPr eaLnBrk="1" fontAlgn="auto" hangingPunct="1">
              <a:spcBef>
                <a:spcPts val="0"/>
              </a:spcBef>
              <a:spcAft>
                <a:spcPts val="0"/>
              </a:spcAft>
              <a:defRPr/>
            </a:pPr>
            <a:endParaRPr>
              <a:latin typeface="+mn-lt"/>
              <a:cs typeface="+mn-cs"/>
            </a:endParaRPr>
          </a:p>
        </p:txBody>
      </p:sp>
      <p:sp>
        <p:nvSpPr>
          <p:cNvPr id="5" name="object 5">
            <a:extLst>
              <a:ext uri="{FF2B5EF4-FFF2-40B4-BE49-F238E27FC236}">
                <a16:creationId xmlns:a16="http://schemas.microsoft.com/office/drawing/2014/main" id="{7D4D5A6D-7AF2-4DF6-A445-C34EC4EF5117}"/>
              </a:ext>
            </a:extLst>
          </p:cNvPr>
          <p:cNvSpPr/>
          <p:nvPr/>
        </p:nvSpPr>
        <p:spPr>
          <a:xfrm>
            <a:off x="7302500" y="2420938"/>
            <a:ext cx="1800225" cy="1512887"/>
          </a:xfrm>
          <a:custGeom>
            <a:avLst/>
            <a:gdLst/>
            <a:ahLst/>
            <a:cxnLst/>
            <a:rect l="l" t="t" r="r" b="b"/>
            <a:pathLst>
              <a:path w="3111500" h="3088640">
                <a:moveTo>
                  <a:pt x="0" y="3088131"/>
                </a:moveTo>
                <a:lnTo>
                  <a:pt x="3111398" y="3088131"/>
                </a:lnTo>
                <a:lnTo>
                  <a:pt x="3111398" y="0"/>
                </a:lnTo>
                <a:lnTo>
                  <a:pt x="0" y="0"/>
                </a:lnTo>
                <a:lnTo>
                  <a:pt x="0" y="3088131"/>
                </a:lnTo>
                <a:close/>
              </a:path>
            </a:pathLst>
          </a:custGeom>
          <a:solidFill>
            <a:srgbClr val="FFFFFF"/>
          </a:solidFill>
          <a:effectLst>
            <a:outerShdw blurRad="254000" sx="102000" sy="102000" algn="ctr" rotWithShape="0">
              <a:prstClr val="black">
                <a:alpha val="13000"/>
              </a:prstClr>
            </a:outerShdw>
          </a:effectLst>
        </p:spPr>
        <p:txBody>
          <a:bodyPr lIns="0" tIns="0" rIns="0" bIns="0"/>
          <a:lstStyle/>
          <a:p>
            <a:pPr eaLnBrk="1" fontAlgn="auto" hangingPunct="1">
              <a:spcBef>
                <a:spcPts val="0"/>
              </a:spcBef>
              <a:spcAft>
                <a:spcPts val="0"/>
              </a:spcAft>
              <a:defRPr/>
            </a:pPr>
            <a:endParaRPr>
              <a:latin typeface="+mn-lt"/>
              <a:cs typeface="+mn-cs"/>
            </a:endParaRPr>
          </a:p>
        </p:txBody>
      </p:sp>
      <p:sp>
        <p:nvSpPr>
          <p:cNvPr id="6" name="object 5">
            <a:extLst>
              <a:ext uri="{FF2B5EF4-FFF2-40B4-BE49-F238E27FC236}">
                <a16:creationId xmlns:a16="http://schemas.microsoft.com/office/drawing/2014/main" id="{A047C901-C6D9-4758-A658-33E5A464BDB5}"/>
              </a:ext>
            </a:extLst>
          </p:cNvPr>
          <p:cNvSpPr/>
          <p:nvPr/>
        </p:nvSpPr>
        <p:spPr>
          <a:xfrm>
            <a:off x="9409113" y="2420938"/>
            <a:ext cx="1800225" cy="1512887"/>
          </a:xfrm>
          <a:custGeom>
            <a:avLst/>
            <a:gdLst/>
            <a:ahLst/>
            <a:cxnLst/>
            <a:rect l="l" t="t" r="r" b="b"/>
            <a:pathLst>
              <a:path w="3111500" h="3088640">
                <a:moveTo>
                  <a:pt x="0" y="3088131"/>
                </a:moveTo>
                <a:lnTo>
                  <a:pt x="3111398" y="3088131"/>
                </a:lnTo>
                <a:lnTo>
                  <a:pt x="3111398" y="0"/>
                </a:lnTo>
                <a:lnTo>
                  <a:pt x="0" y="0"/>
                </a:lnTo>
                <a:lnTo>
                  <a:pt x="0" y="3088131"/>
                </a:lnTo>
                <a:close/>
              </a:path>
            </a:pathLst>
          </a:custGeom>
          <a:solidFill>
            <a:srgbClr val="FFFFFF"/>
          </a:solidFill>
          <a:effectLst>
            <a:outerShdw blurRad="254000" sx="102000" sy="102000" algn="ctr" rotWithShape="0">
              <a:prstClr val="black">
                <a:alpha val="13000"/>
              </a:prstClr>
            </a:outerShdw>
          </a:effectLst>
        </p:spPr>
        <p:txBody>
          <a:bodyPr lIns="0" tIns="0" rIns="0" bIns="0"/>
          <a:lstStyle/>
          <a:p>
            <a:pPr eaLnBrk="1" fontAlgn="auto" hangingPunct="1">
              <a:spcBef>
                <a:spcPts val="0"/>
              </a:spcBef>
              <a:spcAft>
                <a:spcPts val="0"/>
              </a:spcAft>
              <a:defRPr/>
            </a:pPr>
            <a:endParaRPr>
              <a:latin typeface="+mn-lt"/>
              <a:cs typeface="+mn-cs"/>
            </a:endParaRPr>
          </a:p>
        </p:txBody>
      </p:sp>
      <p:sp>
        <p:nvSpPr>
          <p:cNvPr id="7" name="object 10">
            <a:extLst>
              <a:ext uri="{FF2B5EF4-FFF2-40B4-BE49-F238E27FC236}">
                <a16:creationId xmlns:a16="http://schemas.microsoft.com/office/drawing/2014/main" id="{2F3E1DD0-1F31-4DE8-B959-91989826164B}"/>
              </a:ext>
            </a:extLst>
          </p:cNvPr>
          <p:cNvSpPr>
            <a:spLocks/>
          </p:cNvSpPr>
          <p:nvPr/>
        </p:nvSpPr>
        <p:spPr bwMode="auto">
          <a:xfrm>
            <a:off x="971550" y="1700213"/>
            <a:ext cx="941388" cy="0"/>
          </a:xfrm>
          <a:custGeom>
            <a:avLst/>
            <a:gdLst>
              <a:gd name="T0" fmla="*/ 0 w 941069"/>
              <a:gd name="T1" fmla="*/ 941874 w 941069"/>
              <a:gd name="T2" fmla="*/ 0 60000 65536"/>
              <a:gd name="T3" fmla="*/ 0 60000 65536"/>
              <a:gd name="T4" fmla="*/ 0 w 941069"/>
              <a:gd name="T5" fmla="*/ 941069 w 941069"/>
            </a:gdLst>
            <a:ahLst/>
            <a:cxnLst>
              <a:cxn ang="T2">
                <a:pos x="T0" y="0"/>
              </a:cxn>
              <a:cxn ang="T3">
                <a:pos x="T1" y="0"/>
              </a:cxn>
            </a:cxnLst>
            <a:rect l="T4" t="0" r="T5" b="0"/>
            <a:pathLst>
              <a:path w="941069">
                <a:moveTo>
                  <a:pt x="0" y="0"/>
                </a:moveTo>
                <a:lnTo>
                  <a:pt x="940917" y="0"/>
                </a:lnTo>
              </a:path>
            </a:pathLst>
          </a:custGeom>
          <a:noFill/>
          <a:ln w="76200">
            <a:solidFill>
              <a:srgbClr val="FAD7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a:p>
        </p:txBody>
      </p:sp>
      <p:sp>
        <p:nvSpPr>
          <p:cNvPr id="8" name="TextBox 13">
            <a:extLst>
              <a:ext uri="{FF2B5EF4-FFF2-40B4-BE49-F238E27FC236}">
                <a16:creationId xmlns:a16="http://schemas.microsoft.com/office/drawing/2014/main" id="{90D83398-FB6B-469D-A57B-E6E6C2AE8A92}"/>
              </a:ext>
            </a:extLst>
          </p:cNvPr>
          <p:cNvSpPr txBox="1">
            <a:spLocks noChangeArrowheads="1"/>
          </p:cNvSpPr>
          <p:nvPr/>
        </p:nvSpPr>
        <p:spPr bwMode="auto">
          <a:xfrm>
            <a:off x="911225" y="700088"/>
            <a:ext cx="49688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CA" altLang="en-US" sz="4500" b="1">
                <a:solidFill>
                  <a:srgbClr val="595959"/>
                </a:solidFill>
                <a:latin typeface="HelveticaNeueLT Std" panose="020B0604020202020204" pitchFamily="34" charset="0"/>
              </a:rPr>
              <a:t>Our Partners</a:t>
            </a:r>
          </a:p>
        </p:txBody>
      </p:sp>
      <p:sp>
        <p:nvSpPr>
          <p:cNvPr id="9" name="TextBox 14">
            <a:extLst>
              <a:ext uri="{FF2B5EF4-FFF2-40B4-BE49-F238E27FC236}">
                <a16:creationId xmlns:a16="http://schemas.microsoft.com/office/drawing/2014/main" id="{D2C1E643-5C57-4B5E-98A2-9E3D40307A76}"/>
              </a:ext>
            </a:extLst>
          </p:cNvPr>
          <p:cNvSpPr txBox="1">
            <a:spLocks noChangeArrowheads="1"/>
          </p:cNvSpPr>
          <p:nvPr/>
        </p:nvSpPr>
        <p:spPr bwMode="auto">
          <a:xfrm>
            <a:off x="911225" y="4437063"/>
            <a:ext cx="45370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CA" altLang="en-US" sz="1300">
                <a:solidFill>
                  <a:srgbClr val="595959"/>
                </a:solidFill>
                <a:latin typeface="HelveticaNeueLT Std" panose="020B0604020202020204" pitchFamily="34" charset="0"/>
              </a:rPr>
              <a:t>The Centre for Innovation in Campus Mental Health </a:t>
            </a:r>
            <a:br>
              <a:rPr lang="en-CA" altLang="en-US" sz="1300">
                <a:solidFill>
                  <a:srgbClr val="595959"/>
                </a:solidFill>
                <a:latin typeface="HelveticaNeueLT Std" panose="020B0604020202020204" pitchFamily="34" charset="0"/>
              </a:rPr>
            </a:br>
            <a:r>
              <a:rPr lang="en-CA" altLang="en-US" sz="1300">
                <a:solidFill>
                  <a:srgbClr val="595959"/>
                </a:solidFill>
                <a:latin typeface="HelveticaNeueLT Std" panose="020B0604020202020204" pitchFamily="34" charset="0"/>
              </a:rPr>
              <a:t>is funded by the Ontario Government</a:t>
            </a:r>
          </a:p>
        </p:txBody>
      </p:sp>
      <p:pic>
        <p:nvPicPr>
          <p:cNvPr id="10" name="Picture 15">
            <a:extLst>
              <a:ext uri="{FF2B5EF4-FFF2-40B4-BE49-F238E27FC236}">
                <a16:creationId xmlns:a16="http://schemas.microsoft.com/office/drawing/2014/main" id="{41A6C78C-142C-4CBD-87EA-644F0E7AC3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3" y="4941888"/>
            <a:ext cx="2665412"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a:extLst>
              <a:ext uri="{FF2B5EF4-FFF2-40B4-BE49-F238E27FC236}">
                <a16:creationId xmlns:a16="http://schemas.microsoft.com/office/drawing/2014/main" id="{CC6E84D6-B353-457E-8744-88A9D14E82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51988" y="2954338"/>
            <a:ext cx="1512887"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a:extLst>
              <a:ext uri="{FF2B5EF4-FFF2-40B4-BE49-F238E27FC236}">
                <a16:creationId xmlns:a16="http://schemas.microsoft.com/office/drawing/2014/main" id="{0249F23E-B0F2-449E-B286-A8ECED9BC9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97225" y="2974975"/>
            <a:ext cx="15843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a:extLst>
              <a:ext uri="{FF2B5EF4-FFF2-40B4-BE49-F238E27FC236}">
                <a16:creationId xmlns:a16="http://schemas.microsoft.com/office/drawing/2014/main" id="{74EF7FB8-E274-4618-BDB1-A11E073DCD3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48300" y="2909888"/>
            <a:ext cx="129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0">
            <a:extLst>
              <a:ext uri="{FF2B5EF4-FFF2-40B4-BE49-F238E27FC236}">
                <a16:creationId xmlns:a16="http://schemas.microsoft.com/office/drawing/2014/main" id="{948D62ED-0A09-42C8-858B-FF3CDDD6B1A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97788" y="2744788"/>
            <a:ext cx="10080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5440" y="2843039"/>
            <a:ext cx="1644454" cy="729977"/>
          </a:xfrm>
          <a:prstGeom prst="rect">
            <a:avLst/>
          </a:prstGeom>
        </p:spPr>
      </p:pic>
    </p:spTree>
    <p:extLst>
      <p:ext uri="{BB962C8B-B14F-4D97-AF65-F5344CB8AC3E}">
        <p14:creationId xmlns:p14="http://schemas.microsoft.com/office/powerpoint/2010/main" val="297614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7F3E37-97FE-4507-894B-0509A28E12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EC10FB-5BF1-42E9-B695-85E5A01A5C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3C8CD-D8F4-4363-9ADC-D850488749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B8B5E-E6AD-4299-80ED-7A179038AF45}" type="datetime1">
              <a:rPr lang="en-US" smtClean="0"/>
              <a:t>5/11/2021</a:t>
            </a:fld>
            <a:endParaRPr lang="en-US"/>
          </a:p>
        </p:txBody>
      </p:sp>
      <p:sp>
        <p:nvSpPr>
          <p:cNvPr id="5" name="Footer Placeholder 4">
            <a:extLst>
              <a:ext uri="{FF2B5EF4-FFF2-40B4-BE49-F238E27FC236}">
                <a16:creationId xmlns:a16="http://schemas.microsoft.com/office/drawing/2014/main" id="{3A66155A-8251-4E8B-A7E7-5DF62F3D49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B466CA-04CD-4A1B-9E02-014DC4FBB5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A7CF4-AF62-47AD-BDF7-57F55673DA1D}" type="slidenum">
              <a:rPr lang="en-US" smtClean="0"/>
              <a:t>‹#›</a:t>
            </a:fld>
            <a:endParaRPr lang="en-US"/>
          </a:p>
        </p:txBody>
      </p:sp>
    </p:spTree>
    <p:extLst>
      <p:ext uri="{BB962C8B-B14F-4D97-AF65-F5344CB8AC3E}">
        <p14:creationId xmlns:p14="http://schemas.microsoft.com/office/powerpoint/2010/main" val="2070091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HelveticaNeueLT Std"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studentlife.utoronto.ca/service/mental-health-car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sgs.utoronto.ca/resources-supports/wellness-portal/" TargetMode="External"/><Relationship Id="rId5" Type="http://schemas.openxmlformats.org/officeDocument/2006/relationships/hyperlink" Target="https://www.sgs.utoronto.ca/wp-content/uploads/sites/253/2020/04/Strategies-for-Graduate-Mentoring-and-Supervision-at-a-Distance.pdf" TargetMode="External"/><Relationship Id="rId4" Type="http://schemas.openxmlformats.org/officeDocument/2006/relationships/hyperlink" Target="https://www.sgs.utoronto.ca/wp-content/uploads/sites/253/2020/04/Guide-to-Working-From-Home-for-Graduate_Postdoctoral-Researchers.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mentalhealthhelpline.ca/"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tel:18665312600"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png"/><Relationship Id="rId7" Type="http://schemas.openxmlformats.org/officeDocument/2006/relationships/image" Target="../media/image24.jpg"/><Relationship Id="rId12"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mailto:mpadjen@campusmentalhealth.ca" TargetMode="External"/><Relationship Id="rId7" Type="http://schemas.openxmlformats.org/officeDocument/2006/relationships/hyperlink" Target="http://www.campusmentalhealth.ca/"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hyperlink" Target="mailto:amazile@campusmentalhealth.ca" TargetMode="External"/><Relationship Id="rId5" Type="http://schemas.openxmlformats.org/officeDocument/2006/relationships/hyperlink" Target="mailto:camoakohene@campusmentalhealth.ca" TargetMode="External"/><Relationship Id="rId4" Type="http://schemas.openxmlformats.org/officeDocument/2006/relationships/hyperlink" Target="mailto:cpankewich@campusmentalhealth.c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E792CB45-C2B3-45AD-8B0D-0B1F85E0662A}"/>
              </a:ext>
            </a:extLst>
          </p:cNvPr>
          <p:cNvSpPr>
            <a:spLocks noGrp="1" noChangeArrowheads="1"/>
          </p:cNvSpPr>
          <p:nvPr>
            <p:ph type="title"/>
          </p:nvPr>
        </p:nvSpPr>
        <p:spPr>
          <a:xfrm>
            <a:off x="1558925" y="2924175"/>
            <a:ext cx="8929688" cy="1231106"/>
          </a:xfrm>
        </p:spPr>
        <p:txBody>
          <a:bodyPr/>
          <a:lstStyle/>
          <a:p>
            <a:pPr eaLnBrk="1" hangingPunct="1"/>
            <a:r>
              <a:rPr lang="en-US" altLang="en-US" sz="4000">
                <a:latin typeface="HelveticaNeueLT Std" pitchFamily="34" charset="0"/>
                <a:ea typeface="HelveticaNeueLT Std" pitchFamily="34" charset="0"/>
                <a:cs typeface="HelveticaNeueLT Std" pitchFamily="34" charset="0"/>
              </a:rPr>
              <a:t> </a:t>
            </a:r>
            <a:r>
              <a:rPr lang="en-US" altLang="en-US" sz="4000" dirty="0" err="1">
                <a:latin typeface="HelveticaNeueLT Std" pitchFamily="34" charset="0"/>
                <a:ea typeface="HelveticaNeueLT Std" pitchFamily="34" charset="0"/>
                <a:cs typeface="HelveticaNeueLT Std" pitchFamily="34" charset="0"/>
              </a:rPr>
              <a:t>MoreFeetOnTheGround.ca</a:t>
            </a:r>
            <a:br>
              <a:rPr lang="en-US" altLang="en-US" sz="4000">
                <a:latin typeface="HelveticaNeueLT Std" pitchFamily="34" charset="0"/>
                <a:ea typeface="HelveticaNeueLT Std" pitchFamily="34" charset="0"/>
                <a:cs typeface="HelveticaNeueLT Std" pitchFamily="34" charset="0"/>
              </a:rPr>
            </a:br>
            <a:r>
              <a:rPr lang="en-US" altLang="en-US" sz="4000">
                <a:latin typeface="HelveticaNeueLT Std" pitchFamily="34" charset="0"/>
                <a:ea typeface="HelveticaNeueLT Std" pitchFamily="34" charset="0"/>
                <a:cs typeface="HelveticaNeueLT Std" pitchFamily="34" charset="0"/>
              </a:rPr>
              <a:t>A </a:t>
            </a:r>
            <a:r>
              <a:rPr lang="en-US" altLang="en-US" sz="4000" dirty="0">
                <a:latin typeface="HelveticaNeueLT Std" pitchFamily="34" charset="0"/>
                <a:ea typeface="HelveticaNeueLT Std" pitchFamily="34" charset="0"/>
                <a:cs typeface="HelveticaNeueLT Std" pitchFamily="34" charset="0"/>
              </a:rPr>
              <a:t>Resource </a:t>
            </a:r>
            <a:r>
              <a:rPr lang="en-US" altLang="en-US" sz="4000">
                <a:latin typeface="HelveticaNeueLT Std" pitchFamily="34" charset="0"/>
                <a:ea typeface="HelveticaNeueLT Std" pitchFamily="34" charset="0"/>
                <a:cs typeface="HelveticaNeueLT Std" pitchFamily="34" charset="0"/>
              </a:rPr>
              <a:t>for </a:t>
            </a:r>
            <a:r>
              <a:rPr lang="en-US" altLang="en-US" sz="4000" dirty="0">
                <a:latin typeface="HelveticaNeueLT Std" pitchFamily="34" charset="0"/>
                <a:ea typeface="HelveticaNeueLT Std" pitchFamily="34" charset="0"/>
                <a:cs typeface="HelveticaNeueLT Std" pitchFamily="34" charset="0"/>
              </a:rPr>
              <a:t>Post-secondary</a:t>
            </a:r>
            <a:endParaRPr lang="en-US" altLang="en-US" sz="4000">
              <a:latin typeface="HelveticaNeueLT Std" pitchFamily="34" charset="0"/>
              <a:ea typeface="HelveticaNeueLT Std" pitchFamily="34" charset="0"/>
              <a:cs typeface="HelveticaNeueLT Std" pitchFamily="34" charset="0"/>
            </a:endParaRPr>
          </a:p>
        </p:txBody>
      </p:sp>
      <p:sp>
        <p:nvSpPr>
          <p:cNvPr id="58371" name="Text Placeholder 2">
            <a:extLst>
              <a:ext uri="{FF2B5EF4-FFF2-40B4-BE49-F238E27FC236}">
                <a16:creationId xmlns:a16="http://schemas.microsoft.com/office/drawing/2014/main" id="{B5A15F9D-F27D-4C22-A6FE-26BD647787DE}"/>
              </a:ext>
            </a:extLst>
          </p:cNvPr>
          <p:cNvSpPr>
            <a:spLocks noGrp="1" noChangeArrowheads="1"/>
          </p:cNvSpPr>
          <p:nvPr>
            <p:ph type="body" sz="quarter" idx="10"/>
          </p:nvPr>
        </p:nvSpPr>
        <p:spPr>
          <a:xfrm>
            <a:off x="1558925" y="4428396"/>
            <a:ext cx="9001125" cy="430887"/>
          </a:xfrm>
        </p:spPr>
        <p:txBody>
          <a:bodyPr>
            <a:normAutofit fontScale="92500" lnSpcReduction="10000"/>
          </a:bodyPr>
          <a:lstStyle/>
          <a:p>
            <a:pPr marL="0" indent="0" eaLnBrk="1" hangingPunct="1">
              <a:buNone/>
            </a:pPr>
            <a:r>
              <a:rPr lang="en-US" altLang="en-US" sz="2800" dirty="0"/>
              <a:t>Updated Spring 2021</a:t>
            </a:r>
            <a:r>
              <a:rPr lang="en-US" altLang="en-US" sz="2800"/>
              <a:t> </a:t>
            </a:r>
            <a:endParaRPr lang="en-US" alt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Safety indicators that suggest that a student is experiencing difficulty.">
            <a:extLst>
              <a:ext uri="{FF2B5EF4-FFF2-40B4-BE49-F238E27FC236}">
                <a16:creationId xmlns:a16="http://schemas.microsoft.com/office/drawing/2014/main" id="{5CC1E255-6BA8-4F12-B5E8-CCDBB890D5B2}"/>
              </a:ext>
            </a:extLst>
          </p:cNvPr>
          <p:cNvGraphicFramePr>
            <a:graphicFrameLocks noGrp="1"/>
          </p:cNvGraphicFramePr>
          <p:nvPr>
            <p:ph idx="1"/>
            <p:extLst>
              <p:ext uri="{D42A27DB-BD31-4B8C-83A1-F6EECF244321}">
                <p14:modId xmlns:p14="http://schemas.microsoft.com/office/powerpoint/2010/main" val="1667605751"/>
              </p:ext>
            </p:extLst>
          </p:nvPr>
        </p:nvGraphicFramePr>
        <p:xfrm>
          <a:off x="838201"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4C7BEB01-51E1-4CDE-8C4B-583C02C854E0}"/>
              </a:ext>
            </a:extLst>
          </p:cNvPr>
          <p:cNvSpPr>
            <a:spLocks noGrp="1"/>
          </p:cNvSpPr>
          <p:nvPr>
            <p:ph type="title"/>
          </p:nvPr>
        </p:nvSpPr>
        <p:spPr>
          <a:xfrm>
            <a:off x="493594" y="337828"/>
            <a:ext cx="10794242" cy="1281113"/>
          </a:xfrm>
        </p:spPr>
        <p:txBody>
          <a:bodyPr>
            <a:normAutofit/>
          </a:bodyPr>
          <a:lstStyle/>
          <a:p>
            <a:r>
              <a:rPr lang="en-CA" sz="4800"/>
              <a:t>ACTION: Recognize</a:t>
            </a:r>
          </a:p>
        </p:txBody>
      </p:sp>
    </p:spTree>
    <p:extLst>
      <p:ext uri="{BB962C8B-B14F-4D97-AF65-F5344CB8AC3E}">
        <p14:creationId xmlns:p14="http://schemas.microsoft.com/office/powerpoint/2010/main" val="1789738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Emergency indicators that suggest that a student is experiencing severe difficulty and may require immediate assistance.">
            <a:extLst>
              <a:ext uri="{FF2B5EF4-FFF2-40B4-BE49-F238E27FC236}">
                <a16:creationId xmlns:a16="http://schemas.microsoft.com/office/drawing/2014/main" id="{5CC1E255-6BA8-4F12-B5E8-CCDBB890D5B2}"/>
              </a:ext>
            </a:extLst>
          </p:cNvPr>
          <p:cNvGraphicFramePr>
            <a:graphicFrameLocks noGrp="1"/>
          </p:cNvGraphicFramePr>
          <p:nvPr>
            <p:ph idx="1"/>
            <p:extLst>
              <p:ext uri="{D42A27DB-BD31-4B8C-83A1-F6EECF244321}">
                <p14:modId xmlns:p14="http://schemas.microsoft.com/office/powerpoint/2010/main" val="40886670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F038E58B-B34A-42E6-AEA3-29EEAF594066}"/>
              </a:ext>
            </a:extLst>
          </p:cNvPr>
          <p:cNvSpPr>
            <a:spLocks noGrp="1"/>
          </p:cNvSpPr>
          <p:nvPr>
            <p:ph type="title"/>
          </p:nvPr>
        </p:nvSpPr>
        <p:spPr>
          <a:xfrm>
            <a:off x="493594" y="337828"/>
            <a:ext cx="10794242" cy="1281113"/>
          </a:xfrm>
        </p:spPr>
        <p:txBody>
          <a:bodyPr>
            <a:normAutofit/>
          </a:bodyPr>
          <a:lstStyle/>
          <a:p>
            <a:r>
              <a:rPr lang="en-CA" sz="4800"/>
              <a:t>ACTION: Recognize</a:t>
            </a:r>
          </a:p>
        </p:txBody>
      </p:sp>
    </p:spTree>
    <p:extLst>
      <p:ext uri="{BB962C8B-B14F-4D97-AF65-F5344CB8AC3E}">
        <p14:creationId xmlns:p14="http://schemas.microsoft.com/office/powerpoint/2010/main" val="2838684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9FBB1D-FA41-4B1F-94A9-D1FD0F30E445}"/>
              </a:ext>
            </a:extLst>
          </p:cNvPr>
          <p:cNvSpPr>
            <a:spLocks noGrp="1"/>
          </p:cNvSpPr>
          <p:nvPr>
            <p:ph idx="1"/>
          </p:nvPr>
        </p:nvSpPr>
        <p:spPr/>
        <p:txBody>
          <a:bodyPr>
            <a:normAutofit/>
          </a:bodyPr>
          <a:lstStyle/>
          <a:p>
            <a:pPr marL="0" indent="0">
              <a:buNone/>
            </a:pPr>
            <a:r>
              <a:rPr lang="en-CA" sz="3200">
                <a:latin typeface="+mj-lt"/>
              </a:rPr>
              <a:t> </a:t>
            </a:r>
          </a:p>
          <a:p>
            <a:pPr marL="0" indent="0">
              <a:buNone/>
            </a:pPr>
            <a:endParaRPr lang="en-CA">
              <a:latin typeface="+mj-lt"/>
            </a:endParaRPr>
          </a:p>
          <a:p>
            <a:pPr marL="0" indent="0">
              <a:buNone/>
            </a:pPr>
            <a:endParaRPr lang="en-CA">
              <a:latin typeface="+mj-lt"/>
            </a:endParaRPr>
          </a:p>
          <a:p>
            <a:endParaRPr lang="en-CA"/>
          </a:p>
          <a:p>
            <a:endParaRPr lang="en-CA"/>
          </a:p>
        </p:txBody>
      </p:sp>
      <p:sp>
        <p:nvSpPr>
          <p:cNvPr id="8" name="Rectangle: Diagonal Corners Rounded 7">
            <a:extLst>
              <a:ext uri="{FF2B5EF4-FFF2-40B4-BE49-F238E27FC236}">
                <a16:creationId xmlns:a16="http://schemas.microsoft.com/office/drawing/2014/main" id="{29BA939D-C594-45CE-8D4C-B29550916AEA}"/>
              </a:ext>
            </a:extLst>
          </p:cNvPr>
          <p:cNvSpPr/>
          <p:nvPr/>
        </p:nvSpPr>
        <p:spPr>
          <a:xfrm>
            <a:off x="5121474" y="1819135"/>
            <a:ext cx="1763486" cy="1097826"/>
          </a:xfrm>
          <a:prstGeom prst="round2DiagRect">
            <a:avLst/>
          </a:prstGeom>
          <a:solidFill>
            <a:srgbClr val="279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a:t>Identify student</a:t>
            </a:r>
          </a:p>
        </p:txBody>
      </p:sp>
      <p:sp>
        <p:nvSpPr>
          <p:cNvPr id="9" name="Rectangle: Diagonal Corners Rounded 8">
            <a:extLst>
              <a:ext uri="{FF2B5EF4-FFF2-40B4-BE49-F238E27FC236}">
                <a16:creationId xmlns:a16="http://schemas.microsoft.com/office/drawing/2014/main" id="{5DE8F9A6-FE55-4985-B5B1-317BF888C5BD}"/>
              </a:ext>
            </a:extLst>
          </p:cNvPr>
          <p:cNvSpPr/>
          <p:nvPr/>
        </p:nvSpPr>
        <p:spPr>
          <a:xfrm>
            <a:off x="521876" y="1825625"/>
            <a:ext cx="3800265" cy="2400657"/>
          </a:xfrm>
          <a:prstGeom prst="round2DiagRect">
            <a:avLst/>
          </a:prstGeom>
          <a:solidFill>
            <a:srgbClr val="279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a:t>If you have a relationship, you may feel comfortable  beginning a conversation</a:t>
            </a:r>
          </a:p>
        </p:txBody>
      </p:sp>
      <p:cxnSp>
        <p:nvCxnSpPr>
          <p:cNvPr id="17" name="Straight Arrow Connector 16">
            <a:extLst>
              <a:ext uri="{FF2B5EF4-FFF2-40B4-BE49-F238E27FC236}">
                <a16:creationId xmlns:a16="http://schemas.microsoft.com/office/drawing/2014/main" id="{AC64D133-F198-482A-B72F-44117D80466C}"/>
              </a:ext>
            </a:extLst>
          </p:cNvPr>
          <p:cNvCxnSpPr/>
          <p:nvPr/>
        </p:nvCxnSpPr>
        <p:spPr>
          <a:xfrm flipH="1">
            <a:off x="4435640" y="2484685"/>
            <a:ext cx="535577" cy="4146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8237454-09EA-4044-9F3E-4B95424E7447}"/>
              </a:ext>
            </a:extLst>
          </p:cNvPr>
          <p:cNvCxnSpPr>
            <a:cxnSpLocks/>
          </p:cNvCxnSpPr>
          <p:nvPr/>
        </p:nvCxnSpPr>
        <p:spPr>
          <a:xfrm>
            <a:off x="7004955" y="2367645"/>
            <a:ext cx="609603" cy="58161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4" name="Rectangle: Diagonal Corners Rounded 23">
            <a:extLst>
              <a:ext uri="{FF2B5EF4-FFF2-40B4-BE49-F238E27FC236}">
                <a16:creationId xmlns:a16="http://schemas.microsoft.com/office/drawing/2014/main" id="{6F624A39-29B7-44B0-ADA4-6C4AC166157A}"/>
              </a:ext>
            </a:extLst>
          </p:cNvPr>
          <p:cNvSpPr/>
          <p:nvPr/>
        </p:nvSpPr>
        <p:spPr>
          <a:xfrm>
            <a:off x="7869861" y="1819135"/>
            <a:ext cx="3819427" cy="2413635"/>
          </a:xfrm>
          <a:prstGeom prst="round2DiagRect">
            <a:avLst/>
          </a:prstGeom>
          <a:solidFill>
            <a:srgbClr val="279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a:t>If you don’t know the student, you may prefer to link them to counselling/wellness department</a:t>
            </a:r>
          </a:p>
        </p:txBody>
      </p:sp>
      <p:sp>
        <p:nvSpPr>
          <p:cNvPr id="29" name="TextBox 28">
            <a:extLst>
              <a:ext uri="{FF2B5EF4-FFF2-40B4-BE49-F238E27FC236}">
                <a16:creationId xmlns:a16="http://schemas.microsoft.com/office/drawing/2014/main" id="{BCD47CB5-14CC-48FF-962A-AE945F4406CB}"/>
              </a:ext>
            </a:extLst>
          </p:cNvPr>
          <p:cNvSpPr txBox="1"/>
          <p:nvPr/>
        </p:nvSpPr>
        <p:spPr>
          <a:xfrm>
            <a:off x="4333321" y="5097871"/>
            <a:ext cx="2851249" cy="914400"/>
          </a:xfrm>
          <a:prstGeom prst="rect">
            <a:avLst/>
          </a:prstGeom>
          <a:noFill/>
        </p:spPr>
        <p:txBody>
          <a:bodyPr wrap="square" rtlCol="0">
            <a:spAutoFit/>
          </a:bodyPr>
          <a:lstStyle/>
          <a:p>
            <a:endParaRPr lang="en-CA"/>
          </a:p>
        </p:txBody>
      </p:sp>
      <p:sp>
        <p:nvSpPr>
          <p:cNvPr id="30" name="TextBox 29">
            <a:extLst>
              <a:ext uri="{FF2B5EF4-FFF2-40B4-BE49-F238E27FC236}">
                <a16:creationId xmlns:a16="http://schemas.microsoft.com/office/drawing/2014/main" id="{2F56B180-BC3C-48EF-B133-E419FF3C2DEE}"/>
              </a:ext>
            </a:extLst>
          </p:cNvPr>
          <p:cNvSpPr txBox="1"/>
          <p:nvPr/>
        </p:nvSpPr>
        <p:spPr>
          <a:xfrm>
            <a:off x="745958" y="4521844"/>
            <a:ext cx="10700084" cy="2246769"/>
          </a:xfrm>
          <a:prstGeom prst="rect">
            <a:avLst/>
          </a:prstGeom>
          <a:noFill/>
        </p:spPr>
        <p:txBody>
          <a:bodyPr wrap="square" rtlCol="0">
            <a:spAutoFit/>
          </a:bodyPr>
          <a:lstStyle/>
          <a:p>
            <a:r>
              <a:rPr lang="en-CA" sz="2800" b="1"/>
              <a:t>Your decision about which path to choose may be influenced by</a:t>
            </a:r>
            <a:r>
              <a:rPr lang="en-CA" sz="2800"/>
              <a:t>:</a:t>
            </a:r>
          </a:p>
          <a:p>
            <a:pPr marL="285750" indent="-285750">
              <a:buFont typeface="Arial" panose="020B0604020202020204" pitchFamily="34" charset="0"/>
              <a:buChar char="•"/>
            </a:pPr>
            <a:r>
              <a:rPr lang="en-CA" sz="2800"/>
              <a:t>Your level of experience</a:t>
            </a:r>
          </a:p>
          <a:p>
            <a:pPr marL="285750" indent="-285750">
              <a:buFont typeface="Arial" panose="020B0604020202020204" pitchFamily="34" charset="0"/>
              <a:buChar char="•"/>
            </a:pPr>
            <a:r>
              <a:rPr lang="en-CA" sz="2800"/>
              <a:t>The nature and severity of the problem</a:t>
            </a:r>
          </a:p>
          <a:p>
            <a:pPr marL="285750" indent="-285750">
              <a:buFont typeface="Arial" panose="020B0604020202020204" pitchFamily="34" charset="0"/>
              <a:buChar char="•"/>
            </a:pPr>
            <a:r>
              <a:rPr lang="en-CA" sz="2800"/>
              <a:t>Your ability to give time to the situation</a:t>
            </a:r>
          </a:p>
          <a:p>
            <a:pPr marL="285750" indent="-285750">
              <a:buFont typeface="Arial" panose="020B0604020202020204" pitchFamily="34" charset="0"/>
              <a:buChar char="•"/>
            </a:pPr>
            <a:r>
              <a:rPr lang="en-CA" sz="2800"/>
              <a:t>A variety of other personal factors</a:t>
            </a:r>
          </a:p>
        </p:txBody>
      </p:sp>
      <p:sp>
        <p:nvSpPr>
          <p:cNvPr id="15" name="Title 1">
            <a:extLst>
              <a:ext uri="{FF2B5EF4-FFF2-40B4-BE49-F238E27FC236}">
                <a16:creationId xmlns:a16="http://schemas.microsoft.com/office/drawing/2014/main" id="{BDCB7423-9837-4AC8-95A2-D7E58D145281}"/>
              </a:ext>
            </a:extLst>
          </p:cNvPr>
          <p:cNvSpPr>
            <a:spLocks noGrp="1"/>
          </p:cNvSpPr>
          <p:nvPr>
            <p:ph type="title"/>
          </p:nvPr>
        </p:nvSpPr>
        <p:spPr>
          <a:xfrm>
            <a:off x="536603" y="336309"/>
            <a:ext cx="10794242" cy="1281113"/>
          </a:xfrm>
        </p:spPr>
        <p:txBody>
          <a:bodyPr>
            <a:normAutofit/>
          </a:bodyPr>
          <a:lstStyle/>
          <a:p>
            <a:r>
              <a:rPr lang="en-CA" sz="4800"/>
              <a:t>ACTION: Respond</a:t>
            </a:r>
          </a:p>
        </p:txBody>
      </p:sp>
    </p:spTree>
    <p:extLst>
      <p:ext uri="{BB962C8B-B14F-4D97-AF65-F5344CB8AC3E}">
        <p14:creationId xmlns:p14="http://schemas.microsoft.com/office/powerpoint/2010/main" val="3158923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F357D35-3E3E-4EC7-B3AE-C106ABB7D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A2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9334D921-DCE6-4D92-987F-D98C93F1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39" name="Rectangle 138">
            <a:extLst>
              <a:ext uri="{FF2B5EF4-FFF2-40B4-BE49-F238E27FC236}">
                <a16:creationId xmlns:a16="http://schemas.microsoft.com/office/drawing/2014/main" id="{DE4D942F-489D-4A7B-8983-94254348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1" name="Straight Connector 140">
            <a:extLst>
              <a:ext uri="{FF2B5EF4-FFF2-40B4-BE49-F238E27FC236}">
                <a16:creationId xmlns:a16="http://schemas.microsoft.com/office/drawing/2014/main" id="{E8F0F547-5526-40CC-8397-442101C26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768667"/>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593BD913-0EB6-48A4-B22A-6A4DE0898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B1E9F9C5-0A0A-9A4E-B300-3CE1B4194272}"/>
              </a:ext>
            </a:extLst>
          </p:cNvPr>
          <p:cNvSpPr/>
          <p:nvPr/>
        </p:nvSpPr>
        <p:spPr>
          <a:xfrm>
            <a:off x="6124288" y="258377"/>
            <a:ext cx="5843996" cy="6370320"/>
          </a:xfrm>
          <a:prstGeom prst="rect">
            <a:avLst/>
          </a:prstGeom>
          <a:solidFill>
            <a:srgbClr val="279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92697" y="1985349"/>
            <a:ext cx="4566230" cy="2550145"/>
          </a:xfrm>
        </p:spPr>
        <p:txBody>
          <a:bodyPr vert="horz" lIns="91440" tIns="45720" rIns="91440" bIns="45720" rtlCol="0" anchor="b">
            <a:normAutofit/>
          </a:bodyPr>
          <a:lstStyle/>
          <a:p>
            <a:pPr algn="ctr"/>
            <a:r>
              <a:rPr lang="en-US" sz="6000" b="1" dirty="0">
                <a:solidFill>
                  <a:srgbClr val="FFFFFF"/>
                </a:solidFill>
                <a:latin typeface="Calibri" panose="020F0502020204030204" pitchFamily="34" charset="0"/>
                <a:cs typeface="Calibri" panose="020F0502020204030204" pitchFamily="34" charset="0"/>
              </a:rPr>
              <a:t>TIME TO CHECK IN</a:t>
            </a:r>
          </a:p>
        </p:txBody>
      </p:sp>
      <p:pic>
        <p:nvPicPr>
          <p:cNvPr id="1026" name="Picture 2" descr="Time clock with check symbol gradient style icon Vector Image">
            <a:extLst>
              <a:ext uri="{FF2B5EF4-FFF2-40B4-BE49-F238E27FC236}">
                <a16:creationId xmlns:a16="http://schemas.microsoft.com/office/drawing/2014/main" id="{EFC3E262-B8ED-3140-9B6B-C4EE1D3F84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 t="1" r="3016" b="11671"/>
          <a:stretch/>
        </p:blipFill>
        <p:spPr bwMode="auto">
          <a:xfrm>
            <a:off x="879587" y="990020"/>
            <a:ext cx="4593715" cy="454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45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4068-81C3-4586-9D93-C63A637679EA}"/>
              </a:ext>
            </a:extLst>
          </p:cNvPr>
          <p:cNvSpPr>
            <a:spLocks noGrp="1"/>
          </p:cNvSpPr>
          <p:nvPr>
            <p:ph type="title"/>
          </p:nvPr>
        </p:nvSpPr>
        <p:spPr>
          <a:xfrm>
            <a:off x="493594" y="351476"/>
            <a:ext cx="10794242" cy="1281113"/>
          </a:xfrm>
        </p:spPr>
        <p:txBody>
          <a:bodyPr>
            <a:normAutofit/>
          </a:bodyPr>
          <a:lstStyle/>
          <a:p>
            <a:r>
              <a:rPr lang="en-CA" sz="4800"/>
              <a:t>ACTION: Respond</a:t>
            </a:r>
          </a:p>
        </p:txBody>
      </p:sp>
      <p:sp>
        <p:nvSpPr>
          <p:cNvPr id="6" name="TextBox 5">
            <a:extLst>
              <a:ext uri="{FF2B5EF4-FFF2-40B4-BE49-F238E27FC236}">
                <a16:creationId xmlns:a16="http://schemas.microsoft.com/office/drawing/2014/main" id="{54E8CABE-80EB-4237-ACBC-0C37E5FAD88E}"/>
              </a:ext>
            </a:extLst>
          </p:cNvPr>
          <p:cNvSpPr txBox="1"/>
          <p:nvPr/>
        </p:nvSpPr>
        <p:spPr>
          <a:xfrm>
            <a:off x="493594" y="2265529"/>
            <a:ext cx="11204812" cy="3293209"/>
          </a:xfrm>
          <a:prstGeom prst="rect">
            <a:avLst/>
          </a:prstGeom>
          <a:noFill/>
        </p:spPr>
        <p:txBody>
          <a:bodyPr wrap="square" rtlCol="0">
            <a:spAutoFit/>
          </a:bodyPr>
          <a:lstStyle/>
          <a:p>
            <a:r>
              <a:rPr lang="en-US" sz="3000" b="1"/>
              <a:t>Steps for </a:t>
            </a:r>
            <a:r>
              <a:rPr lang="en-US" sz="3000" b="1" dirty="0">
                <a:solidFill>
                  <a:srgbClr val="279ACD"/>
                </a:solidFill>
              </a:rPr>
              <a:t>responding</a:t>
            </a:r>
            <a:r>
              <a:rPr lang="en-US" sz="3000" b="1"/>
              <a:t> to indicators:</a:t>
            </a:r>
          </a:p>
          <a:p>
            <a:endParaRPr lang="en-US" sz="1000" b="1"/>
          </a:p>
          <a:p>
            <a:pPr marL="342900" indent="-342900">
              <a:buAutoNum type="arabicPeriod"/>
            </a:pPr>
            <a:r>
              <a:rPr lang="en-US" sz="3000"/>
              <a:t>Set the stage</a:t>
            </a:r>
          </a:p>
          <a:p>
            <a:pPr marL="342900" indent="-342900">
              <a:buAutoNum type="arabicPeriod"/>
            </a:pPr>
            <a:r>
              <a:rPr lang="en-US" sz="3000"/>
              <a:t>Ask permission</a:t>
            </a:r>
          </a:p>
          <a:p>
            <a:pPr marL="342900" indent="-342900">
              <a:buAutoNum type="arabicPeriod"/>
            </a:pPr>
            <a:r>
              <a:rPr lang="en-US" sz="3000"/>
              <a:t>Start the conversation</a:t>
            </a:r>
          </a:p>
          <a:p>
            <a:pPr marL="342900" indent="-342900">
              <a:buAutoNum type="arabicPeriod"/>
            </a:pPr>
            <a:r>
              <a:rPr lang="en-US" sz="3000"/>
              <a:t>Maintain professional boundaries</a:t>
            </a:r>
          </a:p>
          <a:p>
            <a:pPr marL="342900" indent="-342900">
              <a:buAutoNum type="arabicPeriod"/>
            </a:pPr>
            <a:r>
              <a:rPr lang="en-US" sz="3000"/>
              <a:t>Safety risks</a:t>
            </a:r>
          </a:p>
          <a:p>
            <a:pPr marL="342900" indent="-342900">
              <a:buAutoNum type="arabicPeriod"/>
            </a:pPr>
            <a:endParaRPr lang="en-CA"/>
          </a:p>
        </p:txBody>
      </p:sp>
    </p:spTree>
    <p:extLst>
      <p:ext uri="{BB962C8B-B14F-4D97-AF65-F5344CB8AC3E}">
        <p14:creationId xmlns:p14="http://schemas.microsoft.com/office/powerpoint/2010/main" val="1096041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Respond: set the stage.">
            <a:extLst>
              <a:ext uri="{FF2B5EF4-FFF2-40B4-BE49-F238E27FC236}">
                <a16:creationId xmlns:a16="http://schemas.microsoft.com/office/drawing/2014/main" id="{5CC1E255-6BA8-4F12-B5E8-CCDBB890D5B2}"/>
              </a:ext>
            </a:extLst>
          </p:cNvPr>
          <p:cNvGraphicFramePr>
            <a:graphicFrameLocks noGrp="1"/>
          </p:cNvGraphicFramePr>
          <p:nvPr>
            <p:ph idx="1"/>
            <p:extLst>
              <p:ext uri="{D42A27DB-BD31-4B8C-83A1-F6EECF244321}">
                <p14:modId xmlns:p14="http://schemas.microsoft.com/office/powerpoint/2010/main" val="40720681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EAD26056-B8A8-4760-A6F8-C75ED1A2DF51}"/>
              </a:ext>
            </a:extLst>
          </p:cNvPr>
          <p:cNvSpPr>
            <a:spLocks noGrp="1"/>
          </p:cNvSpPr>
          <p:nvPr>
            <p:ph type="title"/>
          </p:nvPr>
        </p:nvSpPr>
        <p:spPr>
          <a:xfrm>
            <a:off x="493594" y="351476"/>
            <a:ext cx="10794242" cy="1281113"/>
          </a:xfrm>
        </p:spPr>
        <p:txBody>
          <a:bodyPr>
            <a:normAutofit/>
          </a:bodyPr>
          <a:lstStyle/>
          <a:p>
            <a:r>
              <a:rPr lang="en-CA" sz="4800"/>
              <a:t>ACTION: Respond</a:t>
            </a:r>
          </a:p>
        </p:txBody>
      </p:sp>
    </p:spTree>
    <p:extLst>
      <p:ext uri="{BB962C8B-B14F-4D97-AF65-F5344CB8AC3E}">
        <p14:creationId xmlns:p14="http://schemas.microsoft.com/office/powerpoint/2010/main" val="374442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Respond: ask permission">
            <a:extLst>
              <a:ext uri="{FF2B5EF4-FFF2-40B4-BE49-F238E27FC236}">
                <a16:creationId xmlns:a16="http://schemas.microsoft.com/office/drawing/2014/main" id="{5CC1E255-6BA8-4F12-B5E8-CCDBB890D5B2}"/>
              </a:ext>
            </a:extLst>
          </p:cNvPr>
          <p:cNvGraphicFramePr>
            <a:graphicFrameLocks noGrp="1"/>
          </p:cNvGraphicFramePr>
          <p:nvPr>
            <p:ph idx="1"/>
            <p:extLst>
              <p:ext uri="{D42A27DB-BD31-4B8C-83A1-F6EECF244321}">
                <p14:modId xmlns:p14="http://schemas.microsoft.com/office/powerpoint/2010/main" val="21935778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2D6AD0B5-A0B4-4CF9-9BC8-EFEE5B58185D}"/>
              </a:ext>
            </a:extLst>
          </p:cNvPr>
          <p:cNvSpPr>
            <a:spLocks noGrp="1"/>
          </p:cNvSpPr>
          <p:nvPr>
            <p:ph type="title"/>
          </p:nvPr>
        </p:nvSpPr>
        <p:spPr>
          <a:xfrm>
            <a:off x="493594" y="351476"/>
            <a:ext cx="10794242" cy="1281113"/>
          </a:xfrm>
        </p:spPr>
        <p:txBody>
          <a:bodyPr>
            <a:normAutofit/>
          </a:bodyPr>
          <a:lstStyle/>
          <a:p>
            <a:r>
              <a:rPr lang="en-CA" sz="4800"/>
              <a:t>ACTION: Respond</a:t>
            </a:r>
          </a:p>
        </p:txBody>
      </p:sp>
    </p:spTree>
    <p:extLst>
      <p:ext uri="{BB962C8B-B14F-4D97-AF65-F5344CB8AC3E}">
        <p14:creationId xmlns:p14="http://schemas.microsoft.com/office/powerpoint/2010/main" val="3700461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Respond: start the conversation.">
            <a:extLst>
              <a:ext uri="{FF2B5EF4-FFF2-40B4-BE49-F238E27FC236}">
                <a16:creationId xmlns:a16="http://schemas.microsoft.com/office/drawing/2014/main" id="{5CC1E255-6BA8-4F12-B5E8-CCDBB890D5B2}"/>
              </a:ext>
            </a:extLst>
          </p:cNvPr>
          <p:cNvGraphicFramePr>
            <a:graphicFrameLocks noGrp="1"/>
          </p:cNvGraphicFramePr>
          <p:nvPr>
            <p:ph idx="1"/>
            <p:extLst>
              <p:ext uri="{D42A27DB-BD31-4B8C-83A1-F6EECF244321}">
                <p14:modId xmlns:p14="http://schemas.microsoft.com/office/powerpoint/2010/main" val="3940667338"/>
              </p:ext>
            </p:extLst>
          </p:nvPr>
        </p:nvGraphicFramePr>
        <p:xfrm>
          <a:off x="286603" y="1869742"/>
          <a:ext cx="11532357" cy="464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C0972F3C-66D6-4495-BECC-2F0AC63BE5B6}"/>
              </a:ext>
            </a:extLst>
          </p:cNvPr>
          <p:cNvSpPr>
            <a:spLocks noGrp="1"/>
          </p:cNvSpPr>
          <p:nvPr>
            <p:ph type="title"/>
          </p:nvPr>
        </p:nvSpPr>
        <p:spPr>
          <a:xfrm>
            <a:off x="493594" y="351476"/>
            <a:ext cx="10794242" cy="1281113"/>
          </a:xfrm>
        </p:spPr>
        <p:txBody>
          <a:bodyPr>
            <a:normAutofit/>
          </a:bodyPr>
          <a:lstStyle/>
          <a:p>
            <a:r>
              <a:rPr lang="en-CA" sz="4800"/>
              <a:t>ACTION: Respond</a:t>
            </a:r>
          </a:p>
        </p:txBody>
      </p:sp>
    </p:spTree>
    <p:extLst>
      <p:ext uri="{BB962C8B-B14F-4D97-AF65-F5344CB8AC3E}">
        <p14:creationId xmlns:p14="http://schemas.microsoft.com/office/powerpoint/2010/main" val="1062743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Respond: maintaining professional boundaries">
            <a:extLst>
              <a:ext uri="{FF2B5EF4-FFF2-40B4-BE49-F238E27FC236}">
                <a16:creationId xmlns:a16="http://schemas.microsoft.com/office/drawing/2014/main" id="{5CC1E255-6BA8-4F12-B5E8-CCDBB890D5B2}"/>
              </a:ext>
            </a:extLst>
          </p:cNvPr>
          <p:cNvGraphicFramePr>
            <a:graphicFrameLocks noGrp="1"/>
          </p:cNvGraphicFramePr>
          <p:nvPr>
            <p:ph idx="1"/>
            <p:extLst>
              <p:ext uri="{D42A27DB-BD31-4B8C-83A1-F6EECF244321}">
                <p14:modId xmlns:p14="http://schemas.microsoft.com/office/powerpoint/2010/main" val="8157208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69C5A5EB-D0B2-42A7-AE6A-4221E1B6BB33}"/>
              </a:ext>
            </a:extLst>
          </p:cNvPr>
          <p:cNvSpPr>
            <a:spLocks noGrp="1"/>
          </p:cNvSpPr>
          <p:nvPr>
            <p:ph type="title"/>
          </p:nvPr>
        </p:nvSpPr>
        <p:spPr>
          <a:xfrm>
            <a:off x="493594" y="351476"/>
            <a:ext cx="10794242" cy="1281113"/>
          </a:xfrm>
        </p:spPr>
        <p:txBody>
          <a:bodyPr>
            <a:normAutofit/>
          </a:bodyPr>
          <a:lstStyle/>
          <a:p>
            <a:r>
              <a:rPr lang="en-CA" sz="4800"/>
              <a:t>ACTION: Respond</a:t>
            </a:r>
          </a:p>
        </p:txBody>
      </p:sp>
    </p:spTree>
    <p:extLst>
      <p:ext uri="{BB962C8B-B14F-4D97-AF65-F5344CB8AC3E}">
        <p14:creationId xmlns:p14="http://schemas.microsoft.com/office/powerpoint/2010/main" val="2279111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Respond: safety risks">
            <a:extLst>
              <a:ext uri="{FF2B5EF4-FFF2-40B4-BE49-F238E27FC236}">
                <a16:creationId xmlns:a16="http://schemas.microsoft.com/office/drawing/2014/main" id="{5CC1E255-6BA8-4F12-B5E8-CCDBB890D5B2}"/>
              </a:ext>
            </a:extLst>
          </p:cNvPr>
          <p:cNvGraphicFramePr>
            <a:graphicFrameLocks noGrp="1"/>
          </p:cNvGraphicFramePr>
          <p:nvPr>
            <p:ph idx="1"/>
            <p:extLst>
              <p:ext uri="{D42A27DB-BD31-4B8C-83A1-F6EECF244321}">
                <p14:modId xmlns:p14="http://schemas.microsoft.com/office/powerpoint/2010/main" val="21131243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FC5F914C-6A9C-4EE1-87B1-C1DEA6388C93}"/>
              </a:ext>
            </a:extLst>
          </p:cNvPr>
          <p:cNvSpPr>
            <a:spLocks noGrp="1"/>
          </p:cNvSpPr>
          <p:nvPr>
            <p:ph type="title"/>
          </p:nvPr>
        </p:nvSpPr>
        <p:spPr>
          <a:xfrm>
            <a:off x="493594" y="351476"/>
            <a:ext cx="10794242" cy="1281113"/>
          </a:xfrm>
        </p:spPr>
        <p:txBody>
          <a:bodyPr>
            <a:normAutofit/>
          </a:bodyPr>
          <a:lstStyle/>
          <a:p>
            <a:r>
              <a:rPr lang="en-CA" sz="4800"/>
              <a:t>ACTION: Respond</a:t>
            </a:r>
          </a:p>
        </p:txBody>
      </p:sp>
    </p:spTree>
    <p:extLst>
      <p:ext uri="{BB962C8B-B14F-4D97-AF65-F5344CB8AC3E}">
        <p14:creationId xmlns:p14="http://schemas.microsoft.com/office/powerpoint/2010/main" val="3876652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BDAD-FEB6-4405-B01C-003CE26B86ED}"/>
              </a:ext>
            </a:extLst>
          </p:cNvPr>
          <p:cNvSpPr>
            <a:spLocks noGrp="1"/>
          </p:cNvSpPr>
          <p:nvPr>
            <p:ph type="title"/>
          </p:nvPr>
        </p:nvSpPr>
        <p:spPr/>
        <p:txBody>
          <a:bodyPr/>
          <a:lstStyle/>
          <a:p>
            <a:r>
              <a:rPr lang="en-CA" dirty="0" err="1"/>
              <a:t>MoreFeetOnTheGround.ca</a:t>
            </a:r>
            <a:endParaRPr lang="en-CA"/>
          </a:p>
        </p:txBody>
      </p:sp>
      <p:sp>
        <p:nvSpPr>
          <p:cNvPr id="3" name="Content Placeholder 2">
            <a:extLst>
              <a:ext uri="{FF2B5EF4-FFF2-40B4-BE49-F238E27FC236}">
                <a16:creationId xmlns:a16="http://schemas.microsoft.com/office/drawing/2014/main" id="{2FA4DEBE-A0FD-457D-BC20-EA36EF707655}"/>
              </a:ext>
            </a:extLst>
          </p:cNvPr>
          <p:cNvSpPr>
            <a:spLocks noGrp="1"/>
          </p:cNvSpPr>
          <p:nvPr>
            <p:ph idx="1"/>
          </p:nvPr>
        </p:nvSpPr>
        <p:spPr/>
        <p:txBody>
          <a:bodyPr/>
          <a:lstStyle/>
          <a:p>
            <a:r>
              <a:rPr lang="en-US"/>
              <a:t>On-line course on how to recognize, respond, and refer students to the help they need</a:t>
            </a:r>
            <a:r>
              <a:rPr lang="en-US" dirty="0"/>
              <a:t>, as well as reflect on this process </a:t>
            </a:r>
            <a:endParaRPr lang="en-US"/>
          </a:p>
          <a:p>
            <a:r>
              <a:rPr lang="en-US"/>
              <a:t>Key audience: non-clinical staff, faculty and student leaders</a:t>
            </a:r>
            <a:endParaRPr lang="en-US" dirty="0"/>
          </a:p>
          <a:p>
            <a:r>
              <a:rPr lang="en-US" dirty="0"/>
              <a:t>Resources on your campus: </a:t>
            </a:r>
            <a:r>
              <a:rPr lang="en-US" dirty="0" err="1">
                <a:solidFill>
                  <a:srgbClr val="279ACD"/>
                </a:solidFill>
              </a:rPr>
              <a:t>MoreFeetOnTheGround.ca</a:t>
            </a:r>
            <a:r>
              <a:rPr lang="en-US" dirty="0">
                <a:solidFill>
                  <a:srgbClr val="279ACD"/>
                </a:solidFill>
              </a:rPr>
              <a:t>/services/</a:t>
            </a:r>
          </a:p>
          <a:p>
            <a:r>
              <a:rPr lang="en-US" dirty="0"/>
              <a:t>Videos</a:t>
            </a:r>
            <a:endParaRPr lang="en-US"/>
          </a:p>
          <a:p>
            <a:endParaRPr lang="en-US"/>
          </a:p>
          <a:p>
            <a:endParaRPr lang="en-US"/>
          </a:p>
          <a:p>
            <a:endParaRPr lang="en-US"/>
          </a:p>
          <a:p>
            <a:endParaRPr lang="en-CA"/>
          </a:p>
        </p:txBody>
      </p:sp>
      <p:pic>
        <p:nvPicPr>
          <p:cNvPr id="4" name="Content Placeholder 3" descr="Screenshot of the More Feet on the Ground website.">
            <a:extLst>
              <a:ext uri="{FF2B5EF4-FFF2-40B4-BE49-F238E27FC236}">
                <a16:creationId xmlns:a16="http://schemas.microsoft.com/office/drawing/2014/main" id="{5EF774AB-6B90-4073-A061-5F04DA213250}"/>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19019" t="5319" r="20916" b="32412"/>
          <a:stretch/>
        </p:blipFill>
        <p:spPr>
          <a:xfrm>
            <a:off x="3423732" y="4001294"/>
            <a:ext cx="4562671" cy="2533966"/>
          </a:xfrm>
          <a:prstGeom prst="rect">
            <a:avLst/>
          </a:prstGeom>
        </p:spPr>
      </p:pic>
    </p:spTree>
    <p:extLst>
      <p:ext uri="{BB962C8B-B14F-4D97-AF65-F5344CB8AC3E}">
        <p14:creationId xmlns:p14="http://schemas.microsoft.com/office/powerpoint/2010/main" val="2925530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90C4-3CA0-400B-8FC6-35719297205F}"/>
              </a:ext>
            </a:extLst>
          </p:cNvPr>
          <p:cNvSpPr>
            <a:spLocks noGrp="1"/>
          </p:cNvSpPr>
          <p:nvPr>
            <p:ph type="title"/>
          </p:nvPr>
        </p:nvSpPr>
        <p:spPr>
          <a:xfrm>
            <a:off x="551597" y="351477"/>
            <a:ext cx="10515600" cy="1281113"/>
          </a:xfrm>
        </p:spPr>
        <p:txBody>
          <a:bodyPr>
            <a:normAutofit/>
          </a:bodyPr>
          <a:lstStyle/>
          <a:p>
            <a:r>
              <a:rPr lang="en-CA" sz="4800"/>
              <a:t>Practice: Responding</a:t>
            </a:r>
          </a:p>
        </p:txBody>
      </p:sp>
      <p:sp>
        <p:nvSpPr>
          <p:cNvPr id="3" name="Content Placeholder 2">
            <a:extLst>
              <a:ext uri="{FF2B5EF4-FFF2-40B4-BE49-F238E27FC236}">
                <a16:creationId xmlns:a16="http://schemas.microsoft.com/office/drawing/2014/main" id="{03E23821-532B-45DE-875D-1927D914236B}"/>
              </a:ext>
            </a:extLst>
          </p:cNvPr>
          <p:cNvSpPr>
            <a:spLocks noGrp="1"/>
          </p:cNvSpPr>
          <p:nvPr>
            <p:ph idx="1"/>
          </p:nvPr>
        </p:nvSpPr>
        <p:spPr>
          <a:xfrm>
            <a:off x="838200" y="2238233"/>
            <a:ext cx="10515600" cy="3938730"/>
          </a:xfrm>
        </p:spPr>
        <p:txBody>
          <a:bodyPr/>
          <a:lstStyle/>
          <a:p>
            <a:r>
              <a:rPr lang="en-CA"/>
              <a:t>Listening exercise</a:t>
            </a:r>
          </a:p>
          <a:p>
            <a:pPr marL="0" indent="0">
              <a:buNone/>
            </a:pPr>
            <a:endParaRPr lang="en-CA" dirty="0"/>
          </a:p>
          <a:p>
            <a:r>
              <a:rPr lang="en-CA"/>
              <a:t>Starting a conversation</a:t>
            </a:r>
          </a:p>
        </p:txBody>
      </p:sp>
    </p:spTree>
    <p:extLst>
      <p:ext uri="{BB962C8B-B14F-4D97-AF65-F5344CB8AC3E}">
        <p14:creationId xmlns:p14="http://schemas.microsoft.com/office/powerpoint/2010/main" val="977557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71E0-DE2C-43B9-99F6-ACBFCE71423A}"/>
              </a:ext>
            </a:extLst>
          </p:cNvPr>
          <p:cNvSpPr>
            <a:spLocks noGrp="1"/>
          </p:cNvSpPr>
          <p:nvPr>
            <p:ph type="title"/>
          </p:nvPr>
        </p:nvSpPr>
        <p:spPr>
          <a:xfrm>
            <a:off x="633485" y="337830"/>
            <a:ext cx="10515600" cy="1281113"/>
          </a:xfrm>
        </p:spPr>
        <p:txBody>
          <a:bodyPr>
            <a:normAutofit/>
          </a:bodyPr>
          <a:lstStyle/>
          <a:p>
            <a:r>
              <a:rPr lang="en-CA" sz="4800"/>
              <a:t>ACTION: Referral</a:t>
            </a:r>
          </a:p>
        </p:txBody>
      </p:sp>
      <p:sp>
        <p:nvSpPr>
          <p:cNvPr id="3" name="Content Placeholder 2">
            <a:extLst>
              <a:ext uri="{FF2B5EF4-FFF2-40B4-BE49-F238E27FC236}">
                <a16:creationId xmlns:a16="http://schemas.microsoft.com/office/drawing/2014/main" id="{6DF11052-5E3A-4EEF-801B-6DDAE75B0024}"/>
              </a:ext>
            </a:extLst>
          </p:cNvPr>
          <p:cNvSpPr>
            <a:spLocks noGrp="1"/>
          </p:cNvSpPr>
          <p:nvPr>
            <p:ph idx="1"/>
          </p:nvPr>
        </p:nvSpPr>
        <p:spPr>
          <a:xfrm>
            <a:off x="200167" y="2067322"/>
            <a:ext cx="11791665" cy="4175239"/>
          </a:xfrm>
        </p:spPr>
        <p:txBody>
          <a:bodyPr vert="horz" lIns="91440" tIns="45720" rIns="91440" bIns="45720" rtlCol="0" anchor="t">
            <a:noAutofit/>
          </a:bodyPr>
          <a:lstStyle/>
          <a:p>
            <a:pPr marL="0" indent="0" algn="ctr">
              <a:lnSpc>
                <a:spcPct val="100000"/>
              </a:lnSpc>
              <a:spcBef>
                <a:spcPts val="0"/>
              </a:spcBef>
              <a:buNone/>
            </a:pPr>
            <a:r>
              <a:rPr lang="en-CA" sz="2800" b="1" i="1" dirty="0"/>
              <a:t>You are </a:t>
            </a:r>
            <a:r>
              <a:rPr lang="en-CA" sz="2800" b="1" i="1" dirty="0">
                <a:solidFill>
                  <a:srgbClr val="279ACD"/>
                </a:solidFill>
              </a:rPr>
              <a:t>not expected to take on the role of a counsellor</a:t>
            </a:r>
            <a:r>
              <a:rPr lang="en-CA" sz="2800" b="1" i="1" dirty="0"/>
              <a:t>, but you can refer students to services that can help them. </a:t>
            </a:r>
          </a:p>
          <a:p>
            <a:pPr marL="0" indent="0" algn="ctr">
              <a:lnSpc>
                <a:spcPct val="100000"/>
              </a:lnSpc>
              <a:spcBef>
                <a:spcPts val="0"/>
              </a:spcBef>
              <a:buNone/>
            </a:pPr>
            <a:endParaRPr lang="en-CA" sz="2800" b="1" i="1" dirty="0"/>
          </a:p>
          <a:p>
            <a:pPr marL="0" indent="0">
              <a:lnSpc>
                <a:spcPct val="100000"/>
              </a:lnSpc>
              <a:spcBef>
                <a:spcPts val="0"/>
              </a:spcBef>
              <a:buNone/>
            </a:pPr>
            <a:r>
              <a:rPr lang="en-CA" sz="2600" dirty="0"/>
              <a:t>When referring students to services:</a:t>
            </a:r>
          </a:p>
          <a:p>
            <a:pPr marL="0" indent="0">
              <a:lnSpc>
                <a:spcPct val="100000"/>
              </a:lnSpc>
              <a:spcBef>
                <a:spcPts val="0"/>
              </a:spcBef>
              <a:buNone/>
            </a:pPr>
            <a:endParaRPr lang="en-CA" sz="2600" dirty="0"/>
          </a:p>
          <a:p>
            <a:pPr>
              <a:lnSpc>
                <a:spcPct val="100000"/>
              </a:lnSpc>
              <a:spcBef>
                <a:spcPts val="0"/>
              </a:spcBef>
            </a:pPr>
            <a:r>
              <a:rPr lang="en-CA" sz="2600"/>
              <a:t>Explain the limitations of your knowledge and experience and tell the student that the referral resource has the appropriate ability and capacity to help.</a:t>
            </a:r>
          </a:p>
          <a:p>
            <a:pPr marL="0" indent="0">
              <a:lnSpc>
                <a:spcPct val="100000"/>
              </a:lnSpc>
              <a:spcBef>
                <a:spcPts val="0"/>
              </a:spcBef>
              <a:buNone/>
            </a:pPr>
            <a:endParaRPr lang="en-CA" sz="2600" dirty="0"/>
          </a:p>
          <a:p>
            <a:pPr>
              <a:lnSpc>
                <a:spcPct val="100000"/>
              </a:lnSpc>
              <a:spcBef>
                <a:spcPts val="0"/>
              </a:spcBef>
            </a:pPr>
            <a:r>
              <a:rPr lang="en-CA" sz="2600"/>
              <a:t>Realize that your offer of assistance may be rejected. </a:t>
            </a:r>
          </a:p>
          <a:p>
            <a:pPr marL="0" indent="0">
              <a:lnSpc>
                <a:spcPct val="100000"/>
              </a:lnSpc>
              <a:buNone/>
            </a:pPr>
            <a:endParaRPr lang="en-CA" sz="2600"/>
          </a:p>
        </p:txBody>
      </p:sp>
    </p:spTree>
    <p:extLst>
      <p:ext uri="{BB962C8B-B14F-4D97-AF65-F5344CB8AC3E}">
        <p14:creationId xmlns:p14="http://schemas.microsoft.com/office/powerpoint/2010/main" val="1880391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A3D0D-4BF3-4E1E-834C-D4042D16A62B}"/>
              </a:ext>
            </a:extLst>
          </p:cNvPr>
          <p:cNvSpPr>
            <a:spLocks noGrp="1"/>
          </p:cNvSpPr>
          <p:nvPr>
            <p:ph type="title"/>
          </p:nvPr>
        </p:nvSpPr>
        <p:spPr>
          <a:xfrm>
            <a:off x="715370" y="351477"/>
            <a:ext cx="11117239" cy="1281113"/>
          </a:xfrm>
        </p:spPr>
        <p:txBody>
          <a:bodyPr>
            <a:noAutofit/>
          </a:bodyPr>
          <a:lstStyle/>
          <a:p>
            <a:pPr>
              <a:lnSpc>
                <a:spcPct val="100000"/>
              </a:lnSpc>
            </a:pPr>
            <a:r>
              <a:rPr lang="en-CA" sz="4800"/>
              <a:t>Referral: What is available on your campus?</a:t>
            </a:r>
          </a:p>
        </p:txBody>
      </p:sp>
      <p:graphicFrame>
        <p:nvGraphicFramePr>
          <p:cNvPr id="5" name="Content Placeholder 4">
            <a:extLst>
              <a:ext uri="{FF2B5EF4-FFF2-40B4-BE49-F238E27FC236}">
                <a16:creationId xmlns:a16="http://schemas.microsoft.com/office/drawing/2014/main" id="{6DC60B95-733F-440A-87A7-F0B669E44FAD}"/>
              </a:ext>
            </a:extLst>
          </p:cNvPr>
          <p:cNvGraphicFramePr>
            <a:graphicFrameLocks noGrp="1"/>
          </p:cNvGraphicFramePr>
          <p:nvPr>
            <p:ph idx="1"/>
            <p:extLst>
              <p:ext uri="{D42A27DB-BD31-4B8C-83A1-F6EECF244321}">
                <p14:modId xmlns:p14="http://schemas.microsoft.com/office/powerpoint/2010/main" val="2414387130"/>
              </p:ext>
            </p:extLst>
          </p:nvPr>
        </p:nvGraphicFramePr>
        <p:xfrm>
          <a:off x="838200" y="1714322"/>
          <a:ext cx="10515598" cy="4812030"/>
        </p:xfrm>
        <a:graphic>
          <a:graphicData uri="http://schemas.openxmlformats.org/drawingml/2006/table">
            <a:tbl>
              <a:tblPr firstRow="1" bandRow="1">
                <a:tableStyleId>{5C22544A-7EE6-4342-B048-85BDC9FD1C3A}</a:tableStyleId>
              </a:tblPr>
              <a:tblGrid>
                <a:gridCol w="5257799">
                  <a:extLst>
                    <a:ext uri="{9D8B030D-6E8A-4147-A177-3AD203B41FA5}">
                      <a16:colId xmlns:a16="http://schemas.microsoft.com/office/drawing/2014/main" val="769052836"/>
                    </a:ext>
                  </a:extLst>
                </a:gridCol>
                <a:gridCol w="5257799">
                  <a:extLst>
                    <a:ext uri="{9D8B030D-6E8A-4147-A177-3AD203B41FA5}">
                      <a16:colId xmlns:a16="http://schemas.microsoft.com/office/drawing/2014/main" val="961748569"/>
                    </a:ext>
                  </a:extLst>
                </a:gridCol>
              </a:tblGrid>
              <a:tr h="361950">
                <a:tc>
                  <a:txBody>
                    <a:bodyPr/>
                    <a:lstStyle/>
                    <a:p>
                      <a:pPr fontAlgn="auto"/>
                      <a:r>
                        <a:rPr lang="en-CA" sz="1400">
                          <a:effectLst/>
                        </a:rPr>
                        <a:t>​</a:t>
                      </a:r>
                      <a:endParaRPr lang="en-CA" sz="1400" b="1">
                        <a:solidFill>
                          <a:srgbClr val="FFFFFF"/>
                        </a:solidFill>
                        <a:effectLst/>
                        <a:latin typeface="Century Gothic" panose="020B0502020202020204" pitchFamily="34" charset="0"/>
                      </a:endParaRPr>
                    </a:p>
                  </a:txBody>
                  <a:tcPr/>
                </a:tc>
                <a:tc>
                  <a:txBody>
                    <a:bodyPr/>
                    <a:lstStyle/>
                    <a:p>
                      <a:pPr fontAlgn="auto"/>
                      <a:r>
                        <a:rPr lang="en-CA" sz="1400">
                          <a:effectLst/>
                        </a:rPr>
                        <a:t>​</a:t>
                      </a:r>
                      <a:endParaRPr lang="en-CA" sz="1400" b="1">
                        <a:solidFill>
                          <a:srgbClr val="FFFFFF"/>
                        </a:solidFill>
                        <a:effectLst/>
                        <a:latin typeface="Century Gothic" panose="020B0502020202020204" pitchFamily="34" charset="0"/>
                      </a:endParaRPr>
                    </a:p>
                  </a:txBody>
                  <a:tcPr/>
                </a:tc>
                <a:extLst>
                  <a:ext uri="{0D108BD9-81ED-4DB2-BD59-A6C34878D82A}">
                    <a16:rowId xmlns:a16="http://schemas.microsoft.com/office/drawing/2014/main" val="1091188733"/>
                  </a:ext>
                </a:extLst>
              </a:tr>
              <a:tr h="361950">
                <a:tc>
                  <a:txBody>
                    <a:bodyPr/>
                    <a:lstStyle/>
                    <a:p>
                      <a:pPr algn="ctr" fontAlgn="base"/>
                      <a:r>
                        <a:rPr lang="en-US" sz="1400">
                          <a:effectLst/>
                        </a:rPr>
                        <a:t>24/7 Emergency Counselling Services​</a:t>
                      </a:r>
                      <a:endParaRPr lang="en-US">
                        <a:effectLst/>
                      </a:endParaRPr>
                    </a:p>
                  </a:txBody>
                  <a:tcPr anchor="ctr"/>
                </a:tc>
                <a:tc>
                  <a:txBody>
                    <a:bodyPr/>
                    <a:lstStyle/>
                    <a:p>
                      <a:pPr fontAlgn="base"/>
                      <a:r>
                        <a:rPr lang="en-CA" sz="1200">
                          <a:effectLst/>
                        </a:rPr>
                        <a:t>U of T My Student Support Program (My SSP): 1-844-451-9700 (outside of North America, call 001-416-380-6578). Culturally-competent mental health and counselling services in 146 languages for all U of T students.​</a:t>
                      </a:r>
                      <a:endParaRPr lang="en-CA">
                        <a:effectLst/>
                      </a:endParaRPr>
                    </a:p>
                    <a:p>
                      <a:pPr fontAlgn="base"/>
                      <a:r>
                        <a:rPr lang="en-CA" sz="1200">
                          <a:effectLst/>
                        </a:rPr>
                        <a:t>​</a:t>
                      </a:r>
                      <a:endParaRPr lang="en-CA">
                        <a:effectLst/>
                      </a:endParaRPr>
                    </a:p>
                    <a:p>
                      <a:pPr fontAlgn="base"/>
                      <a:r>
                        <a:rPr lang="en-CA" sz="1200">
                          <a:effectLst/>
                        </a:rPr>
                        <a:t>Good2Talk Student Helpline: 1-866-925-5454. Professional counseling, information and referrals helpline for mental health, additions, and student well-being.​</a:t>
                      </a:r>
                      <a:endParaRPr lang="en-CA">
                        <a:effectLst/>
                      </a:endParaRPr>
                    </a:p>
                    <a:p>
                      <a:pPr fontAlgn="base"/>
                      <a:r>
                        <a:rPr lang="en-CA" sz="1200">
                          <a:effectLst/>
                        </a:rPr>
                        <a:t>​</a:t>
                      </a:r>
                      <a:endParaRPr lang="en-CA">
                        <a:effectLst/>
                      </a:endParaRPr>
                    </a:p>
                  </a:txBody>
                  <a:tcPr/>
                </a:tc>
                <a:extLst>
                  <a:ext uri="{0D108BD9-81ED-4DB2-BD59-A6C34878D82A}">
                    <a16:rowId xmlns:a16="http://schemas.microsoft.com/office/drawing/2014/main" val="349352350"/>
                  </a:ext>
                </a:extLst>
              </a:tr>
              <a:tr h="361950">
                <a:tc>
                  <a:txBody>
                    <a:bodyPr/>
                    <a:lstStyle/>
                    <a:p>
                      <a:pPr algn="ctr" fontAlgn="base"/>
                      <a:r>
                        <a:rPr lang="en-US" sz="1400">
                          <a:effectLst/>
                        </a:rPr>
                        <a:t>Mental Health Resource Virtual Assistant​</a:t>
                      </a:r>
                      <a:endParaRPr lang="en-US">
                        <a:effectLst/>
                      </a:endParaRPr>
                    </a:p>
                  </a:txBody>
                  <a:tcPr anchor="ctr"/>
                </a:tc>
                <a:tc>
                  <a:txBody>
                    <a:bodyPr/>
                    <a:lstStyle/>
                    <a:p>
                      <a:pPr fontAlgn="base"/>
                      <a:r>
                        <a:rPr lang="en-US" sz="1200">
                          <a:effectLst/>
                        </a:rPr>
                        <a:t>uoft.me/navi ​</a:t>
                      </a:r>
                      <a:endParaRPr lang="en-US">
                        <a:effectLst/>
                      </a:endParaRPr>
                    </a:p>
                    <a:p>
                      <a:pPr fontAlgn="base"/>
                      <a:r>
                        <a:rPr lang="en-US" sz="1200">
                          <a:effectLst/>
                        </a:rPr>
                        <a:t>An anonymous chat-based service that acts as a virtual assistant for students wanting to learn more about the mental health supports available to them at the University of Toronto.​</a:t>
                      </a:r>
                      <a:endParaRPr lang="en-US">
                        <a:effectLst/>
                      </a:endParaRPr>
                    </a:p>
                    <a:p>
                      <a:pPr fontAlgn="base"/>
                      <a:r>
                        <a:rPr lang="en-US" sz="1200">
                          <a:effectLst/>
                        </a:rPr>
                        <a:t>​</a:t>
                      </a:r>
                      <a:endParaRPr lang="en-US">
                        <a:effectLst/>
                      </a:endParaRPr>
                    </a:p>
                  </a:txBody>
                  <a:tcPr/>
                </a:tc>
                <a:extLst>
                  <a:ext uri="{0D108BD9-81ED-4DB2-BD59-A6C34878D82A}">
                    <a16:rowId xmlns:a16="http://schemas.microsoft.com/office/drawing/2014/main" val="260041747"/>
                  </a:ext>
                </a:extLst>
              </a:tr>
              <a:tr h="361950">
                <a:tc>
                  <a:txBody>
                    <a:bodyPr/>
                    <a:lstStyle/>
                    <a:p>
                      <a:pPr algn="ctr" fontAlgn="base"/>
                      <a:r>
                        <a:rPr lang="en-US" sz="1400">
                          <a:effectLst/>
                        </a:rPr>
                        <a:t>Graduate Wellness Counselling​</a:t>
                      </a:r>
                      <a:endParaRPr lang="en-US">
                        <a:effectLst/>
                      </a:endParaRPr>
                    </a:p>
                  </a:txBody>
                  <a:tcPr anchor="ctr"/>
                </a:tc>
                <a:tc>
                  <a:txBody>
                    <a:bodyPr/>
                    <a:lstStyle/>
                    <a:p>
                      <a:pPr fontAlgn="base"/>
                      <a:r>
                        <a:rPr lang="en-US" sz="1200">
                          <a:effectLst/>
                        </a:rPr>
                        <a:t>https://www.sgs.utoronto.ca/resources-supports/graduate-wellness-services-at-sgs/  - Graduate Wellness Counselling: During the Fall 2020-2021 term, Graduate students can access counselling online.  The Health and Wellness Centre on the St. George Campus continues to offer brief counselling services either by telephone or video conferencing tailored to the challenges presented by graduate-level university life. The focus of counselling is on identifying strengths, acquiring resiliency, and building coping skills.​</a:t>
                      </a:r>
                      <a:endParaRPr lang="en-US">
                        <a:effectLst/>
                      </a:endParaRPr>
                    </a:p>
                  </a:txBody>
                  <a:tcPr/>
                </a:tc>
                <a:extLst>
                  <a:ext uri="{0D108BD9-81ED-4DB2-BD59-A6C34878D82A}">
                    <a16:rowId xmlns:a16="http://schemas.microsoft.com/office/drawing/2014/main" val="202876215"/>
                  </a:ext>
                </a:extLst>
              </a:tr>
              <a:tr h="361950">
                <a:tc>
                  <a:txBody>
                    <a:bodyPr/>
                    <a:lstStyle/>
                    <a:p>
                      <a:pPr algn="ctr" fontAlgn="base"/>
                      <a:r>
                        <a:rPr lang="en-US" sz="1400">
                          <a:effectLst/>
                        </a:rPr>
                        <a:t>Dedicated Faculty of Medicine &amp; Wellness counsellors for graduate students​</a:t>
                      </a:r>
                      <a:endParaRPr lang="en-US">
                        <a:effectLst/>
                      </a:endParaRPr>
                    </a:p>
                  </a:txBody>
                  <a:tcPr anchor="ctr"/>
                </a:tc>
                <a:tc>
                  <a:txBody>
                    <a:bodyPr/>
                    <a:lstStyle/>
                    <a:p>
                      <a:pPr fontAlgn="base"/>
                      <a:r>
                        <a:rPr lang="en-CA" sz="1200">
                          <a:effectLst/>
                        </a:rPr>
                        <a:t>https://www.glse.utoronto.ca/student-health-and-wellness ​</a:t>
                      </a:r>
                      <a:endParaRPr lang="en-CA">
                        <a:effectLst/>
                      </a:endParaRPr>
                    </a:p>
                  </a:txBody>
                  <a:tcPr/>
                </a:tc>
                <a:extLst>
                  <a:ext uri="{0D108BD9-81ED-4DB2-BD59-A6C34878D82A}">
                    <a16:rowId xmlns:a16="http://schemas.microsoft.com/office/drawing/2014/main" val="4042904601"/>
                  </a:ext>
                </a:extLst>
              </a:tr>
            </a:tbl>
          </a:graphicData>
        </a:graphic>
      </p:graphicFrame>
    </p:spTree>
    <p:extLst>
      <p:ext uri="{BB962C8B-B14F-4D97-AF65-F5344CB8AC3E}">
        <p14:creationId xmlns:p14="http://schemas.microsoft.com/office/powerpoint/2010/main" val="1383278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A3D0D-4BF3-4E1E-834C-D4042D16A62B}"/>
              </a:ext>
            </a:extLst>
          </p:cNvPr>
          <p:cNvSpPr>
            <a:spLocks noGrp="1"/>
          </p:cNvSpPr>
          <p:nvPr>
            <p:ph type="title"/>
          </p:nvPr>
        </p:nvSpPr>
        <p:spPr>
          <a:xfrm>
            <a:off x="715370" y="351477"/>
            <a:ext cx="11117239" cy="1281113"/>
          </a:xfrm>
        </p:spPr>
        <p:txBody>
          <a:bodyPr>
            <a:noAutofit/>
          </a:bodyPr>
          <a:lstStyle/>
          <a:p>
            <a:pPr>
              <a:lnSpc>
                <a:spcPct val="100000"/>
              </a:lnSpc>
            </a:pPr>
            <a:r>
              <a:rPr lang="en-CA" sz="4800"/>
              <a:t>Referral: What is available on your campus?</a:t>
            </a:r>
          </a:p>
        </p:txBody>
      </p:sp>
      <p:sp>
        <p:nvSpPr>
          <p:cNvPr id="4" name="Content Placeholder 3">
            <a:extLst>
              <a:ext uri="{FF2B5EF4-FFF2-40B4-BE49-F238E27FC236}">
                <a16:creationId xmlns:a16="http://schemas.microsoft.com/office/drawing/2014/main" id="{58E2E577-3175-46E1-B78D-EE189BD666B5}"/>
              </a:ext>
            </a:extLst>
          </p:cNvPr>
          <p:cNvSpPr>
            <a:spLocks noGrp="1"/>
          </p:cNvSpPr>
          <p:nvPr>
            <p:ph idx="1"/>
          </p:nvPr>
        </p:nvSpPr>
        <p:spPr/>
        <p:txBody>
          <a:bodyPr vert="horz" lIns="91440" tIns="45720" rIns="91440" bIns="45720" rtlCol="0" anchor="t">
            <a:normAutofit fontScale="92500" lnSpcReduction="20000"/>
          </a:bodyPr>
          <a:lstStyle/>
          <a:p>
            <a:pPr>
              <a:lnSpc>
                <a:spcPct val="100000"/>
              </a:lnSpc>
              <a:spcBef>
                <a:spcPts val="0"/>
              </a:spcBef>
            </a:pPr>
            <a:r>
              <a:rPr lang="en-US" b="1">
                <a:ea typeface="+mn-lt"/>
                <a:cs typeface="+mn-lt"/>
              </a:rPr>
              <a:t>Student Life mental health services: </a:t>
            </a:r>
            <a:r>
              <a:rPr lang="en-US" dirty="0">
                <a:ea typeface="+mn-lt"/>
                <a:cs typeface="+mn-lt"/>
                <a:hlinkClick r:id="rId3"/>
              </a:rPr>
              <a:t>https://studentlife.utoronto.ca/service/mental-health-care/</a:t>
            </a:r>
            <a:endParaRPr lang="en-US" dirty="0">
              <a:ea typeface="+mn-lt"/>
              <a:cs typeface="+mn-lt"/>
            </a:endParaRPr>
          </a:p>
          <a:p>
            <a:pPr>
              <a:lnSpc>
                <a:spcPct val="100000"/>
              </a:lnSpc>
              <a:spcBef>
                <a:spcPts val="0"/>
              </a:spcBef>
            </a:pPr>
            <a:endParaRPr lang="en-US" dirty="0">
              <a:ea typeface="+mn-lt"/>
              <a:cs typeface="+mn-lt"/>
            </a:endParaRPr>
          </a:p>
          <a:p>
            <a:pPr>
              <a:lnSpc>
                <a:spcPct val="100000"/>
              </a:lnSpc>
              <a:spcBef>
                <a:spcPts val="0"/>
              </a:spcBef>
            </a:pPr>
            <a:r>
              <a:rPr lang="en-US" dirty="0">
                <a:ea typeface="+mn-lt"/>
                <a:cs typeface="+mn-lt"/>
                <a:hlinkClick r:id="rId4"/>
              </a:rPr>
              <a:t>https://www.sgs.utoronto.ca/wp-content/uploads/sites/253/2020/04/Guide-to-Working-From-Home-for-Graduate_Postdoctoral-Researchers.pdf</a:t>
            </a:r>
            <a:endParaRPr lang="en-US" dirty="0">
              <a:ea typeface="+mn-lt"/>
              <a:cs typeface="+mn-lt"/>
            </a:endParaRPr>
          </a:p>
          <a:p>
            <a:pPr>
              <a:lnSpc>
                <a:spcPct val="100000"/>
              </a:lnSpc>
              <a:spcBef>
                <a:spcPts val="0"/>
              </a:spcBef>
            </a:pPr>
            <a:endParaRPr lang="en-US" dirty="0">
              <a:ea typeface="+mn-lt"/>
              <a:cs typeface="+mn-lt"/>
            </a:endParaRPr>
          </a:p>
          <a:p>
            <a:pPr>
              <a:lnSpc>
                <a:spcPct val="100000"/>
              </a:lnSpc>
              <a:spcBef>
                <a:spcPts val="0"/>
              </a:spcBef>
            </a:pPr>
            <a:r>
              <a:rPr lang="en-US" dirty="0">
                <a:ea typeface="+mn-lt"/>
                <a:cs typeface="+mn-lt"/>
                <a:hlinkClick r:id="rId5"/>
              </a:rPr>
              <a:t>https://www.sgs.utoronto.ca/wp-content/uploads/sites/253/2020/04/Strategies-for-Graduate-Mentoring-and-Supervision-at-a-Distance.pdf</a:t>
            </a:r>
            <a:endParaRPr lang="en-US" dirty="0">
              <a:ea typeface="+mn-lt"/>
              <a:cs typeface="+mn-lt"/>
            </a:endParaRPr>
          </a:p>
          <a:p>
            <a:pPr>
              <a:lnSpc>
                <a:spcPct val="100000"/>
              </a:lnSpc>
              <a:spcBef>
                <a:spcPts val="0"/>
              </a:spcBef>
            </a:pPr>
            <a:endParaRPr lang="en-US" dirty="0">
              <a:ea typeface="+mn-lt"/>
              <a:cs typeface="+mn-lt"/>
            </a:endParaRPr>
          </a:p>
          <a:p>
            <a:pPr>
              <a:lnSpc>
                <a:spcPct val="100000"/>
              </a:lnSpc>
              <a:spcBef>
                <a:spcPts val="0"/>
              </a:spcBef>
            </a:pPr>
            <a:r>
              <a:rPr lang="en-US" dirty="0">
                <a:ea typeface="+mn-lt"/>
                <a:cs typeface="+mn-lt"/>
                <a:hlinkClick r:id="rId6"/>
              </a:rPr>
              <a:t>https://www.sgs.utoronto.ca/resources-supports/wellness-portal/</a:t>
            </a:r>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819662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427" y="366014"/>
            <a:ext cx="10515600" cy="1281113"/>
          </a:xfrm>
        </p:spPr>
        <p:txBody>
          <a:bodyPr>
            <a:normAutofit/>
          </a:bodyPr>
          <a:lstStyle/>
          <a:p>
            <a:r>
              <a:rPr lang="en-CA" sz="4800">
                <a:latin typeface="+mn-lt"/>
              </a:rPr>
              <a:t>What if someone does not want help?</a:t>
            </a:r>
          </a:p>
        </p:txBody>
      </p:sp>
      <p:sp>
        <p:nvSpPr>
          <p:cNvPr id="3" name="Content Placeholder 2"/>
          <p:cNvSpPr>
            <a:spLocks noGrp="1"/>
          </p:cNvSpPr>
          <p:nvPr>
            <p:ph idx="1"/>
          </p:nvPr>
        </p:nvSpPr>
        <p:spPr>
          <a:xfrm>
            <a:off x="838200" y="2182855"/>
            <a:ext cx="10515600" cy="4178502"/>
          </a:xfrm>
        </p:spPr>
        <p:txBody>
          <a:bodyPr>
            <a:normAutofit fontScale="92500" lnSpcReduction="20000"/>
          </a:bodyPr>
          <a:lstStyle/>
          <a:p>
            <a:r>
              <a:rPr lang="en-CA" sz="3000" b="1">
                <a:latin typeface="+mn-lt"/>
              </a:rPr>
              <a:t>In all situations: </a:t>
            </a:r>
          </a:p>
          <a:p>
            <a:endParaRPr lang="en-CA" sz="3000" b="1" dirty="0">
              <a:latin typeface="+mn-lt"/>
            </a:endParaRPr>
          </a:p>
          <a:p>
            <a:pPr lvl="1"/>
            <a:r>
              <a:rPr lang="en-CA" sz="3000">
                <a:latin typeface="+mn-lt"/>
              </a:rPr>
              <a:t>Remember: </a:t>
            </a:r>
            <a:r>
              <a:rPr lang="en-CA" sz="3000" dirty="0">
                <a:latin typeface="+mn-lt"/>
              </a:rPr>
              <a:t>it’s </a:t>
            </a:r>
            <a:r>
              <a:rPr lang="en-CA" sz="3000">
                <a:latin typeface="+mn-lt"/>
              </a:rPr>
              <a:t>their choice</a:t>
            </a:r>
            <a:r>
              <a:rPr lang="en-CA" sz="3000" dirty="0">
                <a:latin typeface="+mn-lt"/>
              </a:rPr>
              <a:t> if they want to get help and what kind of help they want</a:t>
            </a:r>
          </a:p>
          <a:p>
            <a:pPr marL="457200" lvl="1" indent="0">
              <a:buNone/>
            </a:pPr>
            <a:endParaRPr lang="en-CA" sz="3000" dirty="0">
              <a:latin typeface="+mn-lt"/>
            </a:endParaRPr>
          </a:p>
          <a:p>
            <a:pPr lvl="1"/>
            <a:r>
              <a:rPr lang="en-CA" sz="3000">
                <a:latin typeface="+mn-lt"/>
              </a:rPr>
              <a:t>Acknowledge choice </a:t>
            </a:r>
            <a:r>
              <a:rPr lang="en-CA" sz="3000" dirty="0">
                <a:latin typeface="+mn-lt"/>
              </a:rPr>
              <a:t>and </a:t>
            </a:r>
            <a:r>
              <a:rPr lang="en-CA" sz="3000">
                <a:latin typeface="+mn-lt"/>
              </a:rPr>
              <a:t>reinforce positive aspects of help</a:t>
            </a:r>
          </a:p>
          <a:p>
            <a:pPr lvl="1"/>
            <a:endParaRPr lang="en-CA" sz="3000" dirty="0">
              <a:latin typeface="+mn-lt"/>
            </a:endParaRPr>
          </a:p>
          <a:p>
            <a:pPr lvl="1"/>
            <a:r>
              <a:rPr lang="en-CA" sz="3000">
                <a:latin typeface="+mn-lt"/>
              </a:rPr>
              <a:t>Identify a person who would have influence</a:t>
            </a:r>
            <a:endParaRPr lang="en-CA" sz="3000" dirty="0">
              <a:latin typeface="+mn-lt"/>
            </a:endParaRPr>
          </a:p>
          <a:p>
            <a:pPr lvl="1"/>
            <a:endParaRPr lang="en-CA" sz="3000">
              <a:latin typeface="+mn-lt"/>
            </a:endParaRPr>
          </a:p>
          <a:p>
            <a:pPr lvl="1"/>
            <a:r>
              <a:rPr lang="en-CA" sz="3000">
                <a:latin typeface="+mn-lt"/>
              </a:rPr>
              <a:t>Keep lines of communication open</a:t>
            </a:r>
          </a:p>
          <a:p>
            <a:pPr marL="3657600" lvl="8" indent="0">
              <a:buNone/>
            </a:pPr>
            <a:endParaRPr lang="en-CA" sz="1600"/>
          </a:p>
          <a:p>
            <a:pPr marL="3657600" lvl="8" indent="0">
              <a:buNone/>
            </a:pPr>
            <a:r>
              <a:rPr lang="en-CA" sz="1600"/>
              <a:t>Source: Initiative 1 in 5</a:t>
            </a:r>
          </a:p>
        </p:txBody>
      </p:sp>
    </p:spTree>
    <p:extLst>
      <p:ext uri="{BB962C8B-B14F-4D97-AF65-F5344CB8AC3E}">
        <p14:creationId xmlns:p14="http://schemas.microsoft.com/office/powerpoint/2010/main" val="3399215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6E16-AEB4-4BCD-B840-A93A77D0A7E9}"/>
              </a:ext>
            </a:extLst>
          </p:cNvPr>
          <p:cNvSpPr>
            <a:spLocks noGrp="1"/>
          </p:cNvSpPr>
          <p:nvPr>
            <p:ph type="title"/>
          </p:nvPr>
        </p:nvSpPr>
        <p:spPr>
          <a:xfrm>
            <a:off x="838200" y="324182"/>
            <a:ext cx="10515600" cy="1281113"/>
          </a:xfrm>
        </p:spPr>
        <p:txBody>
          <a:bodyPr>
            <a:normAutofit/>
          </a:bodyPr>
          <a:lstStyle/>
          <a:p>
            <a:r>
              <a:rPr lang="en-CA" sz="4800">
                <a:latin typeface="+mn-lt"/>
              </a:rPr>
              <a:t>Key Messages</a:t>
            </a:r>
          </a:p>
        </p:txBody>
      </p:sp>
      <p:sp>
        <p:nvSpPr>
          <p:cNvPr id="3" name="Content Placeholder 2">
            <a:extLst>
              <a:ext uri="{FF2B5EF4-FFF2-40B4-BE49-F238E27FC236}">
                <a16:creationId xmlns:a16="http://schemas.microsoft.com/office/drawing/2014/main" id="{3756CC78-D91A-45E6-87EB-A5FE27443E9A}"/>
              </a:ext>
            </a:extLst>
          </p:cNvPr>
          <p:cNvSpPr>
            <a:spLocks noGrp="1"/>
          </p:cNvSpPr>
          <p:nvPr>
            <p:ph idx="1"/>
          </p:nvPr>
        </p:nvSpPr>
        <p:spPr>
          <a:xfrm>
            <a:off x="838200" y="2090057"/>
            <a:ext cx="10515600" cy="4086906"/>
          </a:xfrm>
        </p:spPr>
        <p:txBody>
          <a:bodyPr>
            <a:normAutofit/>
          </a:bodyPr>
          <a:lstStyle/>
          <a:p>
            <a:pPr>
              <a:lnSpc>
                <a:spcPct val="100000"/>
              </a:lnSpc>
            </a:pPr>
            <a:r>
              <a:rPr lang="en-CA" sz="3000">
                <a:latin typeface="+mn-lt"/>
              </a:rPr>
              <a:t>Getting support is </a:t>
            </a:r>
            <a:r>
              <a:rPr lang="en-CA" sz="3000" b="1" dirty="0">
                <a:solidFill>
                  <a:srgbClr val="279ACD"/>
                </a:solidFill>
                <a:latin typeface="+mn-lt"/>
              </a:rPr>
              <a:t>normal</a:t>
            </a:r>
          </a:p>
          <a:p>
            <a:pPr marL="0" indent="0">
              <a:lnSpc>
                <a:spcPct val="100000"/>
              </a:lnSpc>
              <a:buNone/>
            </a:pPr>
            <a:endParaRPr lang="en-CA" sz="3000" b="1" u="sng" dirty="0">
              <a:latin typeface="+mn-lt"/>
            </a:endParaRPr>
          </a:p>
          <a:p>
            <a:pPr>
              <a:lnSpc>
                <a:spcPct val="100000"/>
              </a:lnSpc>
            </a:pPr>
            <a:r>
              <a:rPr lang="en-CA" sz="3000">
                <a:latin typeface="+mn-lt"/>
              </a:rPr>
              <a:t>Get support as </a:t>
            </a:r>
            <a:r>
              <a:rPr lang="en-CA" sz="3000" b="1" dirty="0">
                <a:solidFill>
                  <a:srgbClr val="279ACD"/>
                </a:solidFill>
                <a:latin typeface="+mn-lt"/>
              </a:rPr>
              <a:t>early</a:t>
            </a:r>
            <a:r>
              <a:rPr lang="en-CA" sz="3000">
                <a:latin typeface="+mn-lt"/>
              </a:rPr>
              <a:t> as possible</a:t>
            </a:r>
          </a:p>
        </p:txBody>
      </p:sp>
    </p:spTree>
    <p:extLst>
      <p:ext uri="{BB962C8B-B14F-4D97-AF65-F5344CB8AC3E}">
        <p14:creationId xmlns:p14="http://schemas.microsoft.com/office/powerpoint/2010/main" val="2754310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666" y="376237"/>
            <a:ext cx="10515600" cy="1281113"/>
          </a:xfrm>
        </p:spPr>
        <p:txBody>
          <a:bodyPr>
            <a:normAutofit/>
          </a:bodyPr>
          <a:lstStyle/>
          <a:p>
            <a:r>
              <a:rPr lang="en-CA" sz="4800">
                <a:latin typeface="+mn-lt"/>
              </a:rPr>
              <a:t>Now </a:t>
            </a:r>
            <a:r>
              <a:rPr lang="en-CA" sz="4800" dirty="0">
                <a:latin typeface="+mn-lt"/>
              </a:rPr>
              <a:t>It’s</a:t>
            </a:r>
            <a:r>
              <a:rPr lang="en-CA" sz="4800">
                <a:latin typeface="+mn-lt"/>
              </a:rPr>
              <a:t> Your Turn</a:t>
            </a:r>
          </a:p>
        </p:txBody>
      </p:sp>
      <p:pic>
        <p:nvPicPr>
          <p:cNvPr id="1026"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879680" y="2355055"/>
            <a:ext cx="4432639" cy="3605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446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7830"/>
            <a:ext cx="10515600" cy="1281113"/>
          </a:xfrm>
        </p:spPr>
        <p:txBody>
          <a:bodyPr>
            <a:normAutofit/>
          </a:bodyPr>
          <a:lstStyle/>
          <a:p>
            <a:r>
              <a:rPr lang="en-CA" sz="4800">
                <a:latin typeface="+mn-lt"/>
              </a:rPr>
              <a:t>Scenarios</a:t>
            </a:r>
            <a:endParaRPr lang="en-US" sz="4800">
              <a:latin typeface="+mn-lt"/>
            </a:endParaRPr>
          </a:p>
        </p:txBody>
      </p:sp>
      <p:sp>
        <p:nvSpPr>
          <p:cNvPr id="3" name="Content Placeholder 2"/>
          <p:cNvSpPr>
            <a:spLocks noGrp="1"/>
          </p:cNvSpPr>
          <p:nvPr>
            <p:ph idx="1"/>
          </p:nvPr>
        </p:nvSpPr>
        <p:spPr>
          <a:xfrm>
            <a:off x="532263" y="1825625"/>
            <a:ext cx="11341289" cy="4351338"/>
          </a:xfrm>
        </p:spPr>
        <p:txBody>
          <a:bodyPr>
            <a:noAutofit/>
          </a:bodyPr>
          <a:lstStyle/>
          <a:p>
            <a:pPr>
              <a:lnSpc>
                <a:spcPct val="120000"/>
              </a:lnSpc>
              <a:spcBef>
                <a:spcPts val="0"/>
              </a:spcBef>
              <a:spcAft>
                <a:spcPts val="600"/>
              </a:spcAft>
            </a:pPr>
            <a:r>
              <a:rPr lang="fr-CA" sz="2300" dirty="0">
                <a:latin typeface="+mn-lt"/>
              </a:rPr>
              <a:t>A </a:t>
            </a:r>
            <a:r>
              <a:rPr lang="fr-CA" sz="2300" dirty="0" err="1">
                <a:latin typeface="+mn-lt"/>
              </a:rPr>
              <a:t>student</a:t>
            </a:r>
            <a:r>
              <a:rPr lang="fr-CA" sz="2300" dirty="0">
                <a:latin typeface="+mn-lt"/>
              </a:rPr>
              <a:t> </a:t>
            </a:r>
            <a:r>
              <a:rPr lang="fr-CA" sz="2300" dirty="0" err="1">
                <a:latin typeface="+mn-lt"/>
              </a:rPr>
              <a:t>comes</a:t>
            </a:r>
            <a:r>
              <a:rPr lang="fr-CA" sz="2300" dirty="0">
                <a:latin typeface="+mn-lt"/>
              </a:rPr>
              <a:t> to </a:t>
            </a:r>
            <a:r>
              <a:rPr lang="fr-CA" sz="2300" dirty="0" err="1">
                <a:latin typeface="+mn-lt"/>
              </a:rPr>
              <a:t>your</a:t>
            </a:r>
            <a:r>
              <a:rPr lang="fr-CA" sz="2300" dirty="0">
                <a:latin typeface="+mn-lt"/>
              </a:rPr>
              <a:t> office </a:t>
            </a:r>
            <a:r>
              <a:rPr lang="fr-CA" sz="2300" dirty="0" err="1">
                <a:latin typeface="+mn-lt"/>
              </a:rPr>
              <a:t>hours</a:t>
            </a:r>
            <a:r>
              <a:rPr lang="fr-CA" sz="2300" dirty="0">
                <a:latin typeface="+mn-lt"/>
              </a:rPr>
              <a:t> </a:t>
            </a:r>
            <a:r>
              <a:rPr lang="fr-CA" sz="2300" dirty="0" err="1">
                <a:latin typeface="+mn-lt"/>
              </a:rPr>
              <a:t>crying</a:t>
            </a:r>
            <a:r>
              <a:rPr lang="fr-CA" sz="2300" dirty="0">
                <a:latin typeface="+mn-lt"/>
              </a:rPr>
              <a:t>. You have </a:t>
            </a:r>
            <a:r>
              <a:rPr lang="fr-CA" sz="2300" dirty="0" err="1">
                <a:latin typeface="+mn-lt"/>
              </a:rPr>
              <a:t>another</a:t>
            </a:r>
            <a:r>
              <a:rPr lang="fr-CA" sz="2300" dirty="0">
                <a:latin typeface="+mn-lt"/>
              </a:rPr>
              <a:t> </a:t>
            </a:r>
            <a:r>
              <a:rPr lang="fr-CA" sz="2300" dirty="0" err="1">
                <a:latin typeface="+mn-lt"/>
              </a:rPr>
              <a:t>student</a:t>
            </a:r>
            <a:r>
              <a:rPr lang="fr-CA" sz="2300" dirty="0">
                <a:latin typeface="+mn-lt"/>
              </a:rPr>
              <a:t> </a:t>
            </a:r>
            <a:r>
              <a:rPr lang="fr-CA" sz="2300" dirty="0" err="1">
                <a:latin typeface="+mn-lt"/>
              </a:rPr>
              <a:t>coming</a:t>
            </a:r>
            <a:r>
              <a:rPr lang="fr-CA" sz="2300" dirty="0">
                <a:latin typeface="+mn-lt"/>
              </a:rPr>
              <a:t> in 10 minutes and have to </a:t>
            </a:r>
            <a:r>
              <a:rPr lang="fr-CA" sz="2300" dirty="0" err="1">
                <a:latin typeface="+mn-lt"/>
              </a:rPr>
              <a:t>pick</a:t>
            </a:r>
            <a:r>
              <a:rPr lang="fr-CA" sz="2300" dirty="0">
                <a:latin typeface="+mn-lt"/>
              </a:rPr>
              <a:t> up </a:t>
            </a:r>
            <a:r>
              <a:rPr lang="fr-CA" sz="2300" dirty="0" err="1">
                <a:latin typeface="+mn-lt"/>
              </a:rPr>
              <a:t>your</a:t>
            </a:r>
            <a:r>
              <a:rPr lang="fr-CA" sz="2300" dirty="0">
                <a:latin typeface="+mn-lt"/>
              </a:rPr>
              <a:t> </a:t>
            </a:r>
            <a:r>
              <a:rPr lang="fr-CA" sz="2300" dirty="0" err="1">
                <a:latin typeface="+mn-lt"/>
              </a:rPr>
              <a:t>child</a:t>
            </a:r>
            <a:r>
              <a:rPr lang="fr-CA" sz="2300" dirty="0">
                <a:latin typeface="+mn-lt"/>
              </a:rPr>
              <a:t> </a:t>
            </a:r>
            <a:r>
              <a:rPr lang="fr-CA" sz="2300" dirty="0" err="1">
                <a:latin typeface="+mn-lt"/>
              </a:rPr>
              <a:t>from</a:t>
            </a:r>
            <a:r>
              <a:rPr lang="fr-CA" sz="2300" dirty="0">
                <a:latin typeface="+mn-lt"/>
              </a:rPr>
              <a:t> </a:t>
            </a:r>
            <a:r>
              <a:rPr lang="fr-CA" sz="2300" dirty="0" err="1">
                <a:latin typeface="+mn-lt"/>
              </a:rPr>
              <a:t>daycare</a:t>
            </a:r>
            <a:r>
              <a:rPr lang="fr-CA" sz="2300" dirty="0">
                <a:latin typeface="+mn-lt"/>
              </a:rPr>
              <a:t>. </a:t>
            </a:r>
            <a:r>
              <a:rPr lang="fr-CA" sz="2300" dirty="0" err="1">
                <a:latin typeface="+mn-lt"/>
              </a:rPr>
              <a:t>What</a:t>
            </a:r>
            <a:r>
              <a:rPr lang="fr-CA" sz="2300" dirty="0">
                <a:latin typeface="+mn-lt"/>
              </a:rPr>
              <a:t> </a:t>
            </a:r>
            <a:r>
              <a:rPr lang="fr-CA" sz="2300" dirty="0" err="1">
                <a:latin typeface="+mn-lt"/>
              </a:rPr>
              <a:t>would</a:t>
            </a:r>
            <a:r>
              <a:rPr lang="fr-CA" sz="2300" dirty="0">
                <a:latin typeface="+mn-lt"/>
              </a:rPr>
              <a:t> </a:t>
            </a:r>
            <a:r>
              <a:rPr lang="fr-CA" sz="2300" dirty="0" err="1">
                <a:latin typeface="+mn-lt"/>
              </a:rPr>
              <a:t>you</a:t>
            </a:r>
            <a:r>
              <a:rPr lang="fr-CA" sz="2300" dirty="0">
                <a:latin typeface="+mn-lt"/>
              </a:rPr>
              <a:t> do?</a:t>
            </a:r>
          </a:p>
          <a:p>
            <a:pPr>
              <a:lnSpc>
                <a:spcPct val="120000"/>
              </a:lnSpc>
              <a:spcBef>
                <a:spcPts val="0"/>
              </a:spcBef>
              <a:spcAft>
                <a:spcPts val="600"/>
              </a:spcAft>
            </a:pPr>
            <a:r>
              <a:rPr lang="fr-CA" sz="2300" dirty="0">
                <a:latin typeface="+mn-lt"/>
              </a:rPr>
              <a:t>You notice </a:t>
            </a:r>
            <a:r>
              <a:rPr lang="fr-CA" sz="2300" dirty="0" err="1">
                <a:latin typeface="+mn-lt"/>
              </a:rPr>
              <a:t>that</a:t>
            </a:r>
            <a:r>
              <a:rPr lang="fr-CA" sz="2300" dirty="0">
                <a:latin typeface="+mn-lt"/>
              </a:rPr>
              <a:t> a </a:t>
            </a:r>
            <a:r>
              <a:rPr lang="fr-CA" sz="2300" dirty="0" err="1">
                <a:latin typeface="+mn-lt"/>
              </a:rPr>
              <a:t>fellow</a:t>
            </a:r>
            <a:r>
              <a:rPr lang="fr-CA" sz="2300" dirty="0">
                <a:latin typeface="+mn-lt"/>
              </a:rPr>
              <a:t> </a:t>
            </a:r>
            <a:r>
              <a:rPr lang="fr-CA" sz="2300" dirty="0" err="1">
                <a:latin typeface="+mn-lt"/>
              </a:rPr>
              <a:t>student</a:t>
            </a:r>
            <a:r>
              <a:rPr lang="fr-CA" sz="2300" dirty="0">
                <a:latin typeface="+mn-lt"/>
              </a:rPr>
              <a:t> has </a:t>
            </a:r>
            <a:r>
              <a:rPr lang="fr-CA" sz="2300" dirty="0" err="1">
                <a:latin typeface="+mn-lt"/>
              </a:rPr>
              <a:t>stopped</a:t>
            </a:r>
            <a:r>
              <a:rPr lang="fr-CA" sz="2300" dirty="0">
                <a:latin typeface="+mn-lt"/>
              </a:rPr>
              <a:t> </a:t>
            </a:r>
            <a:r>
              <a:rPr lang="fr-CA" sz="2300" dirty="0" err="1">
                <a:latin typeface="+mn-lt"/>
              </a:rPr>
              <a:t>coming</a:t>
            </a:r>
            <a:r>
              <a:rPr lang="fr-CA" sz="2300" dirty="0">
                <a:latin typeface="+mn-lt"/>
              </a:rPr>
              <a:t> to the cafeteria for </a:t>
            </a:r>
            <a:r>
              <a:rPr lang="fr-CA" sz="2300" dirty="0" err="1">
                <a:latin typeface="+mn-lt"/>
              </a:rPr>
              <a:t>meals</a:t>
            </a:r>
            <a:r>
              <a:rPr lang="fr-CA" sz="2300" dirty="0">
                <a:latin typeface="+mn-lt"/>
              </a:rPr>
              <a:t>. </a:t>
            </a:r>
            <a:r>
              <a:rPr lang="fr-CA" sz="2300" dirty="0" err="1">
                <a:latin typeface="+mn-lt"/>
              </a:rPr>
              <a:t>Soon</a:t>
            </a:r>
            <a:r>
              <a:rPr lang="fr-CA" sz="2300" dirty="0">
                <a:latin typeface="+mn-lt"/>
              </a:rPr>
              <a:t> </a:t>
            </a:r>
            <a:r>
              <a:rPr lang="fr-CA" sz="2300" dirty="0" err="1">
                <a:latin typeface="+mn-lt"/>
              </a:rPr>
              <a:t>after</a:t>
            </a:r>
            <a:r>
              <a:rPr lang="fr-CA" sz="2300" dirty="0">
                <a:latin typeface="+mn-lt"/>
              </a:rPr>
              <a:t>, </a:t>
            </a:r>
            <a:r>
              <a:rPr lang="fr-CA" sz="2300" dirty="0" err="1">
                <a:latin typeface="+mn-lt"/>
              </a:rPr>
              <a:t>they</a:t>
            </a:r>
            <a:r>
              <a:rPr lang="fr-CA" sz="2300" dirty="0">
                <a:latin typeface="+mn-lt"/>
              </a:rPr>
              <a:t> drop out of one of </a:t>
            </a:r>
            <a:r>
              <a:rPr lang="fr-CA" sz="2300" dirty="0" err="1">
                <a:latin typeface="+mn-lt"/>
              </a:rPr>
              <a:t>your</a:t>
            </a:r>
            <a:r>
              <a:rPr lang="fr-CA" sz="2300" dirty="0">
                <a:latin typeface="+mn-lt"/>
              </a:rPr>
              <a:t> collective classes. </a:t>
            </a:r>
            <a:r>
              <a:rPr lang="fr-CA" sz="2300" dirty="0" err="1">
                <a:latin typeface="+mn-lt"/>
              </a:rPr>
              <a:t>What</a:t>
            </a:r>
            <a:r>
              <a:rPr lang="fr-CA" sz="2300" dirty="0">
                <a:latin typeface="+mn-lt"/>
              </a:rPr>
              <a:t> </a:t>
            </a:r>
            <a:r>
              <a:rPr lang="fr-CA" sz="2300" dirty="0" err="1">
                <a:latin typeface="+mn-lt"/>
              </a:rPr>
              <a:t>would</a:t>
            </a:r>
            <a:r>
              <a:rPr lang="fr-CA" sz="2300" dirty="0">
                <a:latin typeface="+mn-lt"/>
              </a:rPr>
              <a:t> </a:t>
            </a:r>
            <a:r>
              <a:rPr lang="fr-CA" sz="2300" dirty="0" err="1">
                <a:latin typeface="+mn-lt"/>
              </a:rPr>
              <a:t>you</a:t>
            </a:r>
            <a:r>
              <a:rPr lang="fr-CA" sz="2300" dirty="0">
                <a:latin typeface="+mn-lt"/>
              </a:rPr>
              <a:t> do?</a:t>
            </a:r>
          </a:p>
          <a:p>
            <a:pPr>
              <a:lnSpc>
                <a:spcPct val="120000"/>
              </a:lnSpc>
              <a:spcBef>
                <a:spcPts val="0"/>
              </a:spcBef>
              <a:spcAft>
                <a:spcPts val="600"/>
              </a:spcAft>
            </a:pPr>
            <a:r>
              <a:rPr lang="fr-CA" sz="2300" dirty="0">
                <a:latin typeface="+mn-lt"/>
              </a:rPr>
              <a:t>As a </a:t>
            </a:r>
            <a:r>
              <a:rPr lang="fr-CA" sz="2300" dirty="0" err="1">
                <a:latin typeface="+mn-lt"/>
              </a:rPr>
              <a:t>residence</a:t>
            </a:r>
            <a:r>
              <a:rPr lang="fr-CA" sz="2300" dirty="0">
                <a:latin typeface="+mn-lt"/>
              </a:rPr>
              <a:t> don, </a:t>
            </a:r>
            <a:r>
              <a:rPr lang="fr-CA" sz="2300" dirty="0" err="1">
                <a:latin typeface="+mn-lt"/>
              </a:rPr>
              <a:t>you</a:t>
            </a:r>
            <a:r>
              <a:rPr lang="fr-CA" sz="2300" dirty="0">
                <a:latin typeface="+mn-lt"/>
              </a:rPr>
              <a:t> notice </a:t>
            </a:r>
            <a:r>
              <a:rPr lang="fr-CA" sz="2300" dirty="0" err="1">
                <a:latin typeface="+mn-lt"/>
              </a:rPr>
              <a:t>that</a:t>
            </a:r>
            <a:r>
              <a:rPr lang="fr-CA" sz="2300" dirty="0">
                <a:latin typeface="+mn-lt"/>
              </a:rPr>
              <a:t> a </a:t>
            </a:r>
            <a:r>
              <a:rPr lang="fr-CA" sz="2300" dirty="0" err="1">
                <a:latin typeface="+mn-lt"/>
              </a:rPr>
              <a:t>student</a:t>
            </a:r>
            <a:r>
              <a:rPr lang="fr-CA" sz="2300" dirty="0">
                <a:latin typeface="+mn-lt"/>
              </a:rPr>
              <a:t> </a:t>
            </a:r>
            <a:r>
              <a:rPr lang="fr-CA" sz="2300" dirty="0" err="1">
                <a:latin typeface="+mn-lt"/>
              </a:rPr>
              <a:t>who</a:t>
            </a:r>
            <a:r>
              <a:rPr lang="fr-CA" sz="2300" dirty="0">
                <a:latin typeface="+mn-lt"/>
              </a:rPr>
              <a:t> </a:t>
            </a:r>
            <a:r>
              <a:rPr lang="fr-CA" sz="2300" dirty="0" err="1">
                <a:latin typeface="+mn-lt"/>
              </a:rPr>
              <a:t>was</a:t>
            </a:r>
            <a:r>
              <a:rPr lang="fr-CA" sz="2300" dirty="0">
                <a:latin typeface="+mn-lt"/>
              </a:rPr>
              <a:t> once active in the social </a:t>
            </a:r>
            <a:r>
              <a:rPr lang="fr-CA" sz="2300" dirty="0" err="1">
                <a:latin typeface="+mn-lt"/>
              </a:rPr>
              <a:t>committee</a:t>
            </a:r>
            <a:r>
              <a:rPr lang="fr-CA" sz="2300" dirty="0">
                <a:latin typeface="+mn-lt"/>
              </a:rPr>
              <a:t> has </a:t>
            </a:r>
            <a:r>
              <a:rPr lang="fr-CA" sz="2300" dirty="0" err="1">
                <a:latin typeface="+mn-lt"/>
              </a:rPr>
              <a:t>stopped</a:t>
            </a:r>
            <a:r>
              <a:rPr lang="fr-CA" sz="2300" dirty="0">
                <a:latin typeface="+mn-lt"/>
              </a:rPr>
              <a:t> </a:t>
            </a:r>
            <a:r>
              <a:rPr lang="fr-CA" sz="2300" dirty="0" err="1">
                <a:latin typeface="+mn-lt"/>
              </a:rPr>
              <a:t>attending</a:t>
            </a:r>
            <a:r>
              <a:rPr lang="fr-CA" sz="2300" dirty="0">
                <a:latin typeface="+mn-lt"/>
              </a:rPr>
              <a:t> meetings and </a:t>
            </a:r>
            <a:r>
              <a:rPr lang="fr-CA" sz="2300" dirty="0" err="1">
                <a:latin typeface="+mn-lt"/>
              </a:rPr>
              <a:t>participating</a:t>
            </a:r>
            <a:r>
              <a:rPr lang="fr-CA" sz="2300" dirty="0">
                <a:latin typeface="+mn-lt"/>
              </a:rPr>
              <a:t> in </a:t>
            </a:r>
            <a:r>
              <a:rPr lang="fr-CA" sz="2300" dirty="0" err="1">
                <a:latin typeface="+mn-lt"/>
              </a:rPr>
              <a:t>events</a:t>
            </a:r>
            <a:r>
              <a:rPr lang="fr-CA" sz="2300" dirty="0">
                <a:latin typeface="+mn-lt"/>
              </a:rPr>
              <a:t>. On weekends, </a:t>
            </a:r>
            <a:r>
              <a:rPr lang="fr-CA" sz="2300" dirty="0" err="1">
                <a:latin typeface="+mn-lt"/>
              </a:rPr>
              <a:t>they</a:t>
            </a:r>
            <a:r>
              <a:rPr lang="fr-CA" sz="2300" dirty="0">
                <a:latin typeface="+mn-lt"/>
              </a:rPr>
              <a:t> </a:t>
            </a:r>
            <a:r>
              <a:rPr lang="fr-CA" sz="2300" dirty="0" err="1">
                <a:latin typeface="+mn-lt"/>
              </a:rPr>
              <a:t>never</a:t>
            </a:r>
            <a:r>
              <a:rPr lang="fr-CA" sz="2300" dirty="0">
                <a:latin typeface="+mn-lt"/>
              </a:rPr>
              <a:t> </a:t>
            </a:r>
            <a:r>
              <a:rPr lang="fr-CA" sz="2300" dirty="0" err="1">
                <a:latin typeface="+mn-lt"/>
              </a:rPr>
              <a:t>leave</a:t>
            </a:r>
            <a:r>
              <a:rPr lang="fr-CA" sz="2300" dirty="0">
                <a:latin typeface="+mn-lt"/>
              </a:rPr>
              <a:t> </a:t>
            </a:r>
            <a:r>
              <a:rPr lang="fr-CA" sz="2300" dirty="0" err="1">
                <a:latin typeface="+mn-lt"/>
              </a:rPr>
              <a:t>their</a:t>
            </a:r>
            <a:r>
              <a:rPr lang="fr-CA" sz="2300" dirty="0">
                <a:latin typeface="+mn-lt"/>
              </a:rPr>
              <a:t> room. How do </a:t>
            </a:r>
            <a:r>
              <a:rPr lang="fr-CA" sz="2300" dirty="0" err="1">
                <a:latin typeface="+mn-lt"/>
              </a:rPr>
              <a:t>you</a:t>
            </a:r>
            <a:r>
              <a:rPr lang="fr-CA" sz="2300" dirty="0">
                <a:latin typeface="+mn-lt"/>
              </a:rPr>
              <a:t> </a:t>
            </a:r>
            <a:r>
              <a:rPr lang="fr-CA" sz="2300" dirty="0" err="1">
                <a:latin typeface="+mn-lt"/>
              </a:rPr>
              <a:t>start</a:t>
            </a:r>
            <a:r>
              <a:rPr lang="fr-CA" sz="2300" dirty="0">
                <a:latin typeface="+mn-lt"/>
              </a:rPr>
              <a:t> a conversation?</a:t>
            </a:r>
          </a:p>
          <a:p>
            <a:pPr>
              <a:lnSpc>
                <a:spcPct val="120000"/>
              </a:lnSpc>
              <a:spcBef>
                <a:spcPts val="0"/>
              </a:spcBef>
              <a:spcAft>
                <a:spcPts val="600"/>
              </a:spcAft>
            </a:pPr>
            <a:r>
              <a:rPr lang="fr-CA" sz="2300" dirty="0">
                <a:latin typeface="+mn-lt"/>
              </a:rPr>
              <a:t>A </a:t>
            </a:r>
            <a:r>
              <a:rPr lang="fr-CA" sz="2300" dirty="0" err="1">
                <a:latin typeface="+mn-lt"/>
              </a:rPr>
              <a:t>student</a:t>
            </a:r>
            <a:r>
              <a:rPr lang="fr-CA" sz="2300" dirty="0">
                <a:latin typeface="+mn-lt"/>
              </a:rPr>
              <a:t> </a:t>
            </a:r>
            <a:r>
              <a:rPr lang="fr-CA" sz="2300" dirty="0" err="1">
                <a:latin typeface="+mn-lt"/>
              </a:rPr>
              <a:t>is</a:t>
            </a:r>
            <a:r>
              <a:rPr lang="fr-CA" sz="2300" dirty="0">
                <a:latin typeface="+mn-lt"/>
              </a:rPr>
              <a:t> </a:t>
            </a:r>
            <a:r>
              <a:rPr lang="fr-CA" sz="2300" dirty="0" err="1">
                <a:latin typeface="+mn-lt"/>
              </a:rPr>
              <a:t>typically</a:t>
            </a:r>
            <a:r>
              <a:rPr lang="fr-CA" sz="2300" dirty="0">
                <a:latin typeface="+mn-lt"/>
              </a:rPr>
              <a:t> </a:t>
            </a:r>
            <a:r>
              <a:rPr lang="fr-CA" sz="2300" dirty="0" err="1">
                <a:latin typeface="+mn-lt"/>
              </a:rPr>
              <a:t>very</a:t>
            </a:r>
            <a:r>
              <a:rPr lang="fr-CA" sz="2300" dirty="0">
                <a:latin typeface="+mn-lt"/>
              </a:rPr>
              <a:t> </a:t>
            </a:r>
            <a:r>
              <a:rPr lang="fr-CA" sz="2300" dirty="0" err="1">
                <a:latin typeface="+mn-lt"/>
              </a:rPr>
              <a:t>engaged</a:t>
            </a:r>
            <a:r>
              <a:rPr lang="fr-CA" sz="2300" dirty="0">
                <a:latin typeface="+mn-lt"/>
              </a:rPr>
              <a:t> in </a:t>
            </a:r>
            <a:r>
              <a:rPr lang="fr-CA" sz="2300" dirty="0" err="1">
                <a:latin typeface="+mn-lt"/>
              </a:rPr>
              <a:t>virtual</a:t>
            </a:r>
            <a:r>
              <a:rPr lang="fr-CA" sz="2300" dirty="0">
                <a:latin typeface="+mn-lt"/>
              </a:rPr>
              <a:t> class discussions </a:t>
            </a:r>
            <a:r>
              <a:rPr lang="fr-CA" sz="2300" dirty="0" err="1">
                <a:latin typeface="+mn-lt"/>
              </a:rPr>
              <a:t>through</a:t>
            </a:r>
            <a:r>
              <a:rPr lang="fr-CA" sz="2300" dirty="0">
                <a:latin typeface="+mn-lt"/>
              </a:rPr>
              <a:t> the chat </a:t>
            </a:r>
            <a:r>
              <a:rPr lang="fr-CA" sz="2300" dirty="0" err="1">
                <a:latin typeface="+mn-lt"/>
              </a:rPr>
              <a:t>function</a:t>
            </a:r>
            <a:r>
              <a:rPr lang="fr-CA" sz="2300" dirty="0">
                <a:latin typeface="+mn-lt"/>
              </a:rPr>
              <a:t>. </a:t>
            </a:r>
            <a:r>
              <a:rPr lang="fr-CA" sz="2300" dirty="0" err="1">
                <a:latin typeface="+mn-lt"/>
              </a:rPr>
              <a:t>However</a:t>
            </a:r>
            <a:r>
              <a:rPr lang="fr-CA" sz="2300" dirty="0">
                <a:latin typeface="+mn-lt"/>
              </a:rPr>
              <a:t>, </a:t>
            </a:r>
            <a:r>
              <a:rPr lang="fr-CA" sz="2300" dirty="0" err="1">
                <a:latin typeface="+mn-lt"/>
              </a:rPr>
              <a:t>they</a:t>
            </a:r>
            <a:r>
              <a:rPr lang="fr-CA" sz="2300" dirty="0">
                <a:latin typeface="+mn-lt"/>
              </a:rPr>
              <a:t> </a:t>
            </a:r>
            <a:r>
              <a:rPr lang="fr-CA" sz="2300" dirty="0" err="1">
                <a:latin typeface="+mn-lt"/>
              </a:rPr>
              <a:t>slowly</a:t>
            </a:r>
            <a:r>
              <a:rPr lang="fr-CA" sz="2300" dirty="0">
                <a:latin typeface="+mn-lt"/>
              </a:rPr>
              <a:t> stop </a:t>
            </a:r>
            <a:r>
              <a:rPr lang="fr-CA" sz="2300" dirty="0" err="1">
                <a:latin typeface="+mn-lt"/>
              </a:rPr>
              <a:t>contributing</a:t>
            </a:r>
            <a:r>
              <a:rPr lang="fr-CA" sz="2300" dirty="0">
                <a:latin typeface="+mn-lt"/>
              </a:rPr>
              <a:t>, and no longer </a:t>
            </a:r>
            <a:r>
              <a:rPr lang="fr-CA" sz="2300" dirty="0" err="1">
                <a:latin typeface="+mn-lt"/>
              </a:rPr>
              <a:t>turn</a:t>
            </a:r>
            <a:r>
              <a:rPr lang="fr-CA" sz="2300" dirty="0">
                <a:latin typeface="+mn-lt"/>
              </a:rPr>
              <a:t> on </a:t>
            </a:r>
            <a:r>
              <a:rPr lang="fr-CA" sz="2300" dirty="0" err="1">
                <a:latin typeface="+mn-lt"/>
              </a:rPr>
              <a:t>their</a:t>
            </a:r>
            <a:r>
              <a:rPr lang="fr-CA" sz="2300" dirty="0">
                <a:latin typeface="+mn-lt"/>
              </a:rPr>
              <a:t> camera. The </a:t>
            </a:r>
            <a:r>
              <a:rPr lang="fr-CA" sz="2300" dirty="0" err="1">
                <a:latin typeface="+mn-lt"/>
              </a:rPr>
              <a:t>quality</a:t>
            </a:r>
            <a:r>
              <a:rPr lang="fr-CA" sz="2300" dirty="0">
                <a:latin typeface="+mn-lt"/>
              </a:rPr>
              <a:t> of </a:t>
            </a:r>
            <a:r>
              <a:rPr lang="fr-CA" sz="2300" dirty="0" err="1">
                <a:latin typeface="+mn-lt"/>
              </a:rPr>
              <a:t>their</a:t>
            </a:r>
            <a:r>
              <a:rPr lang="fr-CA" sz="2300" dirty="0">
                <a:latin typeface="+mn-lt"/>
              </a:rPr>
              <a:t> </a:t>
            </a:r>
            <a:r>
              <a:rPr lang="fr-CA" sz="2300" dirty="0" err="1">
                <a:latin typeface="+mn-lt"/>
              </a:rPr>
              <a:t>assignments</a:t>
            </a:r>
            <a:r>
              <a:rPr lang="fr-CA" sz="2300" dirty="0">
                <a:latin typeface="+mn-lt"/>
              </a:rPr>
              <a:t> </a:t>
            </a:r>
            <a:r>
              <a:rPr lang="fr-CA" sz="2300" dirty="0" err="1">
                <a:latin typeface="+mn-lt"/>
              </a:rPr>
              <a:t>is</a:t>
            </a:r>
            <a:r>
              <a:rPr lang="fr-CA" sz="2300" dirty="0">
                <a:latin typeface="+mn-lt"/>
              </a:rPr>
              <a:t> </a:t>
            </a:r>
            <a:r>
              <a:rPr lang="fr-CA" sz="2300" dirty="0" err="1">
                <a:latin typeface="+mn-lt"/>
              </a:rPr>
              <a:t>also</a:t>
            </a:r>
            <a:r>
              <a:rPr lang="fr-CA" sz="2300" dirty="0">
                <a:latin typeface="+mn-lt"/>
              </a:rPr>
              <a:t> </a:t>
            </a:r>
            <a:r>
              <a:rPr lang="fr-CA" sz="2300" dirty="0" err="1">
                <a:latin typeface="+mn-lt"/>
              </a:rPr>
              <a:t>decreasing</a:t>
            </a:r>
            <a:r>
              <a:rPr lang="fr-CA" sz="2300" dirty="0">
                <a:latin typeface="+mn-lt"/>
              </a:rPr>
              <a:t>. </a:t>
            </a:r>
            <a:r>
              <a:rPr lang="fr-CA" sz="2300" dirty="0" err="1">
                <a:latin typeface="+mn-lt"/>
              </a:rPr>
              <a:t>What</a:t>
            </a:r>
            <a:r>
              <a:rPr lang="fr-CA" sz="2300" dirty="0">
                <a:latin typeface="+mn-lt"/>
              </a:rPr>
              <a:t> </a:t>
            </a:r>
            <a:r>
              <a:rPr lang="fr-CA" sz="2300" dirty="0" err="1">
                <a:latin typeface="+mn-lt"/>
              </a:rPr>
              <a:t>would</a:t>
            </a:r>
            <a:r>
              <a:rPr lang="fr-CA" sz="2300" dirty="0">
                <a:latin typeface="+mn-lt"/>
              </a:rPr>
              <a:t> </a:t>
            </a:r>
            <a:r>
              <a:rPr lang="fr-CA" sz="2300" dirty="0" err="1">
                <a:latin typeface="+mn-lt"/>
              </a:rPr>
              <a:t>you</a:t>
            </a:r>
            <a:r>
              <a:rPr lang="fr-CA" sz="2300" dirty="0">
                <a:latin typeface="+mn-lt"/>
              </a:rPr>
              <a:t> do?</a:t>
            </a:r>
          </a:p>
          <a:p>
            <a:endParaRPr lang="fr-CA" sz="2300" dirty="0"/>
          </a:p>
          <a:p>
            <a:endParaRPr lang="fr-CA" sz="2300" dirty="0"/>
          </a:p>
          <a:p>
            <a:endParaRPr lang="en-US" sz="2300" dirty="0"/>
          </a:p>
        </p:txBody>
      </p:sp>
    </p:spTree>
    <p:extLst>
      <p:ext uri="{BB962C8B-B14F-4D97-AF65-F5344CB8AC3E}">
        <p14:creationId xmlns:p14="http://schemas.microsoft.com/office/powerpoint/2010/main" val="1131150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a:latin typeface="+mn-lt"/>
              </a:rPr>
              <a:t>Reflect: Best Practices</a:t>
            </a:r>
            <a:endParaRPr lang="en-US" sz="4800">
              <a:latin typeface="+mn-lt"/>
            </a:endParaRPr>
          </a:p>
        </p:txBody>
      </p:sp>
      <p:sp>
        <p:nvSpPr>
          <p:cNvPr id="3" name="Content Placeholder 2"/>
          <p:cNvSpPr>
            <a:spLocks noGrp="1"/>
          </p:cNvSpPr>
          <p:nvPr>
            <p:ph idx="1"/>
          </p:nvPr>
        </p:nvSpPr>
        <p:spPr>
          <a:xfrm>
            <a:off x="838200" y="2141537"/>
            <a:ext cx="10515600" cy="4351338"/>
          </a:xfrm>
        </p:spPr>
        <p:txBody>
          <a:bodyPr>
            <a:normAutofit lnSpcReduction="10000"/>
          </a:bodyPr>
          <a:lstStyle/>
          <a:p>
            <a:pPr marL="0" indent="0">
              <a:buNone/>
            </a:pPr>
            <a:r>
              <a:rPr lang="en-US" sz="3000" b="1">
                <a:latin typeface="+mn-lt"/>
              </a:rPr>
              <a:t>After an interaction with a student in distress, it is important to:</a:t>
            </a:r>
          </a:p>
          <a:p>
            <a:r>
              <a:rPr lang="en-US" sz="3000" dirty="0">
                <a:latin typeface="+mn-lt"/>
              </a:rPr>
              <a:t>Understand the boundaries of confidentiality as they relate to your role</a:t>
            </a:r>
          </a:p>
          <a:p>
            <a:r>
              <a:rPr lang="en-US" sz="3000">
                <a:latin typeface="+mn-lt"/>
              </a:rPr>
              <a:t>Document key points (no recording of personal information – confidentiality)</a:t>
            </a:r>
          </a:p>
          <a:p>
            <a:r>
              <a:rPr lang="en-US" sz="3000" dirty="0">
                <a:latin typeface="+mn-lt"/>
              </a:rPr>
              <a:t>Ensuring </a:t>
            </a:r>
            <a:r>
              <a:rPr lang="en-US" sz="3000">
                <a:latin typeface="+mn-lt"/>
              </a:rPr>
              <a:t>privacy</a:t>
            </a:r>
            <a:r>
              <a:rPr lang="en-US" sz="3000" dirty="0">
                <a:latin typeface="+mn-lt"/>
              </a:rPr>
              <a:t>: “up, not out” </a:t>
            </a:r>
            <a:endParaRPr lang="en-US" sz="3000">
              <a:latin typeface="+mn-lt"/>
            </a:endParaRPr>
          </a:p>
          <a:p>
            <a:r>
              <a:rPr lang="en-US" sz="3000">
                <a:latin typeface="+mn-lt"/>
              </a:rPr>
              <a:t>Self-care (take a moment</a:t>
            </a:r>
            <a:r>
              <a:rPr lang="en-US" sz="3000" dirty="0">
                <a:latin typeface="+mn-lt"/>
              </a:rPr>
              <a:t> to </a:t>
            </a:r>
            <a:r>
              <a:rPr lang="en-US" sz="3000">
                <a:latin typeface="+mn-lt"/>
              </a:rPr>
              <a:t>reflect on your emotional state</a:t>
            </a:r>
            <a:r>
              <a:rPr lang="en-US" sz="3000" dirty="0">
                <a:latin typeface="+mn-lt"/>
              </a:rPr>
              <a:t> and</a:t>
            </a:r>
            <a:r>
              <a:rPr lang="en-US" sz="3000">
                <a:latin typeface="+mn-lt"/>
              </a:rPr>
              <a:t> assess your need to engage in wellness activities)</a:t>
            </a:r>
          </a:p>
          <a:p>
            <a:r>
              <a:rPr lang="en-US" sz="3000">
                <a:latin typeface="+mn-lt"/>
              </a:rPr>
              <a:t>Consult (as needed or as per policy within your service)</a:t>
            </a:r>
          </a:p>
        </p:txBody>
      </p:sp>
    </p:spTree>
    <p:extLst>
      <p:ext uri="{BB962C8B-B14F-4D97-AF65-F5344CB8AC3E}">
        <p14:creationId xmlns:p14="http://schemas.microsoft.com/office/powerpoint/2010/main" val="1963472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F5BFA-5941-4CB9-83EB-0E93E597F15F}"/>
              </a:ext>
            </a:extLst>
          </p:cNvPr>
          <p:cNvSpPr>
            <a:spLocks noGrp="1"/>
          </p:cNvSpPr>
          <p:nvPr>
            <p:ph type="title"/>
          </p:nvPr>
        </p:nvSpPr>
        <p:spPr/>
        <p:txBody>
          <a:bodyPr>
            <a:normAutofit/>
          </a:bodyPr>
          <a:lstStyle/>
          <a:p>
            <a:r>
              <a:rPr lang="en-CA" sz="4800">
                <a:latin typeface="+mn-lt"/>
              </a:rPr>
              <a:t>Reflect: Self-reflection</a:t>
            </a:r>
          </a:p>
        </p:txBody>
      </p:sp>
      <p:sp>
        <p:nvSpPr>
          <p:cNvPr id="3" name="Content Placeholder 2">
            <a:extLst>
              <a:ext uri="{FF2B5EF4-FFF2-40B4-BE49-F238E27FC236}">
                <a16:creationId xmlns:a16="http://schemas.microsoft.com/office/drawing/2014/main" id="{A1AEAE56-C663-4AC9-9479-72A5D5FBF7B4}"/>
              </a:ext>
            </a:extLst>
          </p:cNvPr>
          <p:cNvSpPr>
            <a:spLocks noGrp="1"/>
          </p:cNvSpPr>
          <p:nvPr>
            <p:ph idx="1"/>
          </p:nvPr>
        </p:nvSpPr>
        <p:spPr>
          <a:xfrm>
            <a:off x="445827" y="1910443"/>
            <a:ext cx="11300346" cy="3690257"/>
          </a:xfrm>
        </p:spPr>
        <p:txBody>
          <a:bodyPr vert="horz" lIns="91440" tIns="45720" rIns="91440" bIns="45720" rtlCol="0" anchor="t">
            <a:noAutofit/>
          </a:bodyPr>
          <a:lstStyle/>
          <a:p>
            <a:r>
              <a:rPr lang="en-CA">
                <a:latin typeface="+mn-lt"/>
              </a:rPr>
              <a:t>People involved with, or exposed to, stress and trauma can experience a range of emotional responses</a:t>
            </a:r>
          </a:p>
          <a:p>
            <a:pPr marL="0" indent="0">
              <a:buNone/>
            </a:pPr>
            <a:endParaRPr lang="en-CA" dirty="0">
              <a:latin typeface="+mn-lt"/>
            </a:endParaRPr>
          </a:p>
          <a:p>
            <a:r>
              <a:rPr lang="en-CA">
                <a:latin typeface="+mn-lt"/>
              </a:rPr>
              <a:t>It is important to take care of your own well-being after offering support to someone else</a:t>
            </a:r>
          </a:p>
          <a:p>
            <a:pPr marL="0" indent="0">
              <a:buNone/>
            </a:pPr>
            <a:endParaRPr lang="en-CA" dirty="0">
              <a:latin typeface="+mn-lt"/>
            </a:endParaRPr>
          </a:p>
          <a:p>
            <a:r>
              <a:rPr lang="en-CA" dirty="0">
                <a:latin typeface="+mn-lt"/>
              </a:rPr>
              <a:t>Reflecting on our space/system</a:t>
            </a:r>
          </a:p>
        </p:txBody>
      </p:sp>
    </p:spTree>
    <p:extLst>
      <p:ext uri="{BB962C8B-B14F-4D97-AF65-F5344CB8AC3E}">
        <p14:creationId xmlns:p14="http://schemas.microsoft.com/office/powerpoint/2010/main" val="53614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7"/>
          <p:cNvSpPr txBox="1">
            <a:spLocks noGrp="1"/>
          </p:cNvSpPr>
          <p:nvPr>
            <p:ph type="title"/>
          </p:nvPr>
        </p:nvSpPr>
        <p:spPr>
          <a:xfrm>
            <a:off x="530853" y="365125"/>
            <a:ext cx="11490654" cy="1325563"/>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000"/>
              <a:buFont typeface="Calibri"/>
              <a:buNone/>
            </a:pPr>
            <a:r>
              <a:rPr lang="en-CA" sz="4800">
                <a:latin typeface="+mn-lt"/>
              </a:rPr>
              <a:t>Adapted From</a:t>
            </a:r>
            <a:endParaRPr sz="4800">
              <a:latin typeface="+mn-lt"/>
            </a:endParaRPr>
          </a:p>
        </p:txBody>
      </p:sp>
      <p:sp>
        <p:nvSpPr>
          <p:cNvPr id="3" name="Slide Number Placeholder 2">
            <a:extLst>
              <a:ext uri="{FF2B5EF4-FFF2-40B4-BE49-F238E27FC236}">
                <a16:creationId xmlns:a16="http://schemas.microsoft.com/office/drawing/2014/main" id="{81BB90A4-0759-4E23-AA8F-3EF1AAE7589E}"/>
              </a:ext>
            </a:extLst>
          </p:cNvPr>
          <p:cNvSpPr>
            <a:spLocks noGrp="1"/>
          </p:cNvSpPr>
          <p:nvPr>
            <p:ph type="sldNum" idx="4294967295"/>
          </p:nvPr>
        </p:nvSpPr>
        <p:spPr>
          <a:xfrm>
            <a:off x="9278307" y="6492875"/>
            <a:ext cx="2743200" cy="365125"/>
          </a:xfrm>
        </p:spPr>
        <p:txBody>
          <a:bodyPr/>
          <a:lstStyle/>
          <a:p>
            <a:pPr marL="0" lvl="0" indent="0" algn="r" rtl="0">
              <a:spcBef>
                <a:spcPts val="0"/>
              </a:spcBef>
              <a:spcAft>
                <a:spcPts val="0"/>
              </a:spcAft>
              <a:buNone/>
            </a:pPr>
            <a:fld id="{00000000-1234-1234-1234-123412341234}" type="slidenum">
              <a:rPr lang="en-CA" smtClean="0"/>
              <a:t>3</a:t>
            </a:fld>
            <a:endParaRPr lang="en-CA"/>
          </a:p>
        </p:txBody>
      </p:sp>
      <p:sp>
        <p:nvSpPr>
          <p:cNvPr id="4" name="TextBox 3">
            <a:extLst>
              <a:ext uri="{FF2B5EF4-FFF2-40B4-BE49-F238E27FC236}">
                <a16:creationId xmlns:a16="http://schemas.microsoft.com/office/drawing/2014/main" id="{F96E1AB8-4BDA-47D8-90D9-9FFACE7D7104}"/>
              </a:ext>
            </a:extLst>
          </p:cNvPr>
          <p:cNvSpPr txBox="1"/>
          <p:nvPr/>
        </p:nvSpPr>
        <p:spPr>
          <a:xfrm>
            <a:off x="530853" y="2308198"/>
            <a:ext cx="7547002" cy="1785104"/>
          </a:xfrm>
          <a:prstGeom prst="rect">
            <a:avLst/>
          </a:prstGeom>
          <a:noFill/>
        </p:spPr>
        <p:txBody>
          <a:bodyPr wrap="none" rtlCol="0">
            <a:spAutoFit/>
          </a:bodyPr>
          <a:lstStyle/>
          <a:p>
            <a:pPr>
              <a:spcAft>
                <a:spcPts val="1200"/>
              </a:spcAft>
            </a:pPr>
            <a:r>
              <a:rPr lang="en-CA" sz="3000" b="1"/>
              <a:t>These slides have been adapted from:</a:t>
            </a:r>
          </a:p>
          <a:p>
            <a:pPr marL="742950" lvl="1" indent="-285750">
              <a:spcAft>
                <a:spcPts val="1200"/>
              </a:spcAft>
              <a:buFont typeface="Courier New" panose="02070309020205020404" pitchFamily="49" charset="0"/>
              <a:buChar char="o"/>
            </a:pPr>
            <a:r>
              <a:rPr lang="en-CA" sz="3000"/>
              <a:t> </a:t>
            </a:r>
            <a:r>
              <a:rPr lang="en-CA" sz="3000" dirty="0" err="1"/>
              <a:t>MoreFeetOnTheGround.ca</a:t>
            </a:r>
            <a:endParaRPr lang="en-CA" sz="3000"/>
          </a:p>
          <a:p>
            <a:pPr marL="742950" lvl="1" indent="-285750">
              <a:spcAft>
                <a:spcPts val="1200"/>
              </a:spcAft>
              <a:buFont typeface="Courier New" panose="02070309020205020404" pitchFamily="49" charset="0"/>
              <a:buChar char="o"/>
            </a:pPr>
            <a:r>
              <a:rPr lang="en-CA" sz="3000"/>
              <a:t> University of Ottawa MFOTG presentation</a:t>
            </a:r>
          </a:p>
        </p:txBody>
      </p:sp>
    </p:spTree>
    <p:extLst>
      <p:ext uri="{BB962C8B-B14F-4D97-AF65-F5344CB8AC3E}">
        <p14:creationId xmlns:p14="http://schemas.microsoft.com/office/powerpoint/2010/main" val="2758714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F5BFA-5941-4CB9-83EB-0E93E597F15F}"/>
              </a:ext>
            </a:extLst>
          </p:cNvPr>
          <p:cNvSpPr>
            <a:spLocks noGrp="1"/>
          </p:cNvSpPr>
          <p:nvPr>
            <p:ph type="title"/>
          </p:nvPr>
        </p:nvSpPr>
        <p:spPr/>
        <p:txBody>
          <a:bodyPr>
            <a:normAutofit/>
          </a:bodyPr>
          <a:lstStyle/>
          <a:p>
            <a:r>
              <a:rPr lang="en-CA" sz="4800">
                <a:latin typeface="+mn-lt"/>
              </a:rPr>
              <a:t>Reflect: Self-reflection</a:t>
            </a:r>
          </a:p>
        </p:txBody>
      </p:sp>
      <p:sp>
        <p:nvSpPr>
          <p:cNvPr id="3" name="Content Placeholder 2">
            <a:extLst>
              <a:ext uri="{FF2B5EF4-FFF2-40B4-BE49-F238E27FC236}">
                <a16:creationId xmlns:a16="http://schemas.microsoft.com/office/drawing/2014/main" id="{A1AEAE56-C663-4AC9-9479-72A5D5FBF7B4}"/>
              </a:ext>
            </a:extLst>
          </p:cNvPr>
          <p:cNvSpPr>
            <a:spLocks noGrp="1"/>
          </p:cNvSpPr>
          <p:nvPr>
            <p:ph idx="1"/>
          </p:nvPr>
        </p:nvSpPr>
        <p:spPr>
          <a:xfrm>
            <a:off x="445827" y="1943100"/>
            <a:ext cx="11300346" cy="4122355"/>
          </a:xfrm>
        </p:spPr>
        <p:txBody>
          <a:bodyPr vert="horz" lIns="91440" tIns="45720" rIns="91440" bIns="45720" rtlCol="0" anchor="t">
            <a:noAutofit/>
          </a:bodyPr>
          <a:lstStyle/>
          <a:p>
            <a:pPr marL="0" indent="0">
              <a:buNone/>
            </a:pPr>
            <a:r>
              <a:rPr lang="en-CA" b="1" dirty="0">
                <a:latin typeface="+mn-lt"/>
              </a:rPr>
              <a:t>Take some time to do some of the following:</a:t>
            </a:r>
          </a:p>
          <a:p>
            <a:endParaRPr lang="en-CA" dirty="0">
              <a:latin typeface="+mn-lt"/>
              <a:cs typeface="Calibri"/>
            </a:endParaRPr>
          </a:p>
          <a:p>
            <a:pPr lvl="1"/>
            <a:r>
              <a:rPr lang="en-CA" dirty="0">
                <a:latin typeface="+mn-lt"/>
              </a:rPr>
              <a:t>Debrief with a colleague or friend</a:t>
            </a:r>
          </a:p>
          <a:p>
            <a:pPr lvl="1"/>
            <a:endParaRPr lang="en-CA" dirty="0">
              <a:latin typeface="+mn-lt"/>
              <a:cs typeface="Calibri"/>
            </a:endParaRPr>
          </a:p>
          <a:p>
            <a:pPr lvl="1"/>
            <a:r>
              <a:rPr lang="en-CA" dirty="0">
                <a:latin typeface="+mn-lt"/>
              </a:rPr>
              <a:t>Reflect on the situation and remember that your role is not a counsellor</a:t>
            </a:r>
          </a:p>
          <a:p>
            <a:pPr lvl="1"/>
            <a:endParaRPr lang="en-CA" dirty="0">
              <a:latin typeface="+mn-lt"/>
              <a:cs typeface="Calibri"/>
            </a:endParaRPr>
          </a:p>
          <a:p>
            <a:pPr lvl="1"/>
            <a:r>
              <a:rPr lang="en-CA" dirty="0">
                <a:latin typeface="+mn-lt"/>
              </a:rPr>
              <a:t>Look out for physical/behavioural/emotional symptoms in your own self and seek external support if needed.</a:t>
            </a:r>
          </a:p>
          <a:p>
            <a:pPr lvl="1"/>
            <a:endParaRPr lang="en-CA" dirty="0">
              <a:latin typeface="Calibri" panose="020F0502020204030204" pitchFamily="34" charset="0"/>
              <a:cs typeface="Calibri" panose="020F0502020204030204" pitchFamily="34" charset="0"/>
            </a:endParaRPr>
          </a:p>
          <a:p>
            <a:pPr lvl="1"/>
            <a:r>
              <a:rPr lang="en-CA" dirty="0">
                <a:latin typeface="Calibri" panose="020F0502020204030204" pitchFamily="34" charset="0"/>
                <a:cs typeface="Calibri" panose="020F0502020204030204" pitchFamily="34" charset="0"/>
              </a:rPr>
              <a:t>Practice self-care</a:t>
            </a:r>
          </a:p>
          <a:p>
            <a:pPr lvl="1"/>
            <a:endParaRPr lang="en-CA" sz="2800" dirty="0">
              <a:latin typeface="+mn-lt"/>
              <a:cs typeface="Calibri"/>
            </a:endParaRPr>
          </a:p>
        </p:txBody>
      </p:sp>
    </p:spTree>
    <p:extLst>
      <p:ext uri="{BB962C8B-B14F-4D97-AF65-F5344CB8AC3E}">
        <p14:creationId xmlns:p14="http://schemas.microsoft.com/office/powerpoint/2010/main" val="3667033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87A5F-9921-4D3D-95E5-F2D70BB96009}"/>
              </a:ext>
            </a:extLst>
          </p:cNvPr>
          <p:cNvSpPr>
            <a:spLocks noGrp="1"/>
          </p:cNvSpPr>
          <p:nvPr>
            <p:ph type="title"/>
          </p:nvPr>
        </p:nvSpPr>
        <p:spPr/>
        <p:txBody>
          <a:bodyPr>
            <a:normAutofit/>
          </a:bodyPr>
          <a:lstStyle/>
          <a:p>
            <a:r>
              <a:rPr lang="en-CA" sz="4800">
                <a:latin typeface="+mn-lt"/>
              </a:rPr>
              <a:t>Wellness and Self-Care</a:t>
            </a:r>
          </a:p>
        </p:txBody>
      </p:sp>
      <p:sp>
        <p:nvSpPr>
          <p:cNvPr id="3" name="Content Placeholder 2">
            <a:extLst>
              <a:ext uri="{FF2B5EF4-FFF2-40B4-BE49-F238E27FC236}">
                <a16:creationId xmlns:a16="http://schemas.microsoft.com/office/drawing/2014/main" id="{46585051-35C9-439D-AC03-C747BE2F151B}"/>
              </a:ext>
            </a:extLst>
          </p:cNvPr>
          <p:cNvSpPr>
            <a:spLocks noGrp="1"/>
          </p:cNvSpPr>
          <p:nvPr>
            <p:ph idx="1"/>
          </p:nvPr>
        </p:nvSpPr>
        <p:spPr>
          <a:xfrm>
            <a:off x="838200" y="1975751"/>
            <a:ext cx="10515600" cy="4351338"/>
          </a:xfrm>
        </p:spPr>
        <p:txBody>
          <a:bodyPr/>
          <a:lstStyle/>
          <a:p>
            <a:r>
              <a:rPr lang="en-CA" sz="3000">
                <a:latin typeface="+mn-lt"/>
              </a:rPr>
              <a:t>Meditation and mindfulness</a:t>
            </a:r>
          </a:p>
          <a:p>
            <a:r>
              <a:rPr lang="en-CA" sz="3000">
                <a:latin typeface="+mn-lt"/>
              </a:rPr>
              <a:t>Exercise/physical activity</a:t>
            </a:r>
          </a:p>
          <a:p>
            <a:r>
              <a:rPr lang="en-CA" sz="3000">
                <a:latin typeface="+mn-lt"/>
              </a:rPr>
              <a:t>Meeting social needs</a:t>
            </a:r>
          </a:p>
          <a:p>
            <a:r>
              <a:rPr lang="en-CA" sz="3000">
                <a:latin typeface="+mn-lt"/>
              </a:rPr>
              <a:t>Maintaining physical well-being</a:t>
            </a:r>
          </a:p>
          <a:p>
            <a:r>
              <a:rPr lang="en-CA" sz="3000">
                <a:latin typeface="+mn-lt"/>
              </a:rPr>
              <a:t>Positive work/life balance</a:t>
            </a:r>
          </a:p>
          <a:p>
            <a:r>
              <a:rPr lang="en-CA" sz="3000">
                <a:latin typeface="+mn-lt"/>
              </a:rPr>
              <a:t>Eating well</a:t>
            </a:r>
          </a:p>
          <a:p>
            <a:r>
              <a:rPr lang="en-CA" sz="3000" dirty="0">
                <a:latin typeface="+mn-lt"/>
              </a:rPr>
              <a:t>Creating flow – </a:t>
            </a:r>
            <a:r>
              <a:rPr lang="en-CA" sz="3000">
                <a:latin typeface="+mn-lt"/>
              </a:rPr>
              <a:t>do things that </a:t>
            </a:r>
            <a:r>
              <a:rPr lang="en-CA" sz="3000" dirty="0">
                <a:latin typeface="+mn-lt"/>
              </a:rPr>
              <a:t>recharge you and give you a sense of healing so that </a:t>
            </a:r>
            <a:r>
              <a:rPr lang="en-CA" sz="3000">
                <a:latin typeface="+mn-lt"/>
              </a:rPr>
              <a:t>you</a:t>
            </a:r>
            <a:r>
              <a:rPr lang="en-CA" sz="3000" dirty="0">
                <a:latin typeface="+mn-lt"/>
              </a:rPr>
              <a:t> can move forward</a:t>
            </a:r>
            <a:endParaRPr lang="en-CA" sz="3000">
              <a:latin typeface="+mn-lt"/>
            </a:endParaRPr>
          </a:p>
          <a:p>
            <a:endParaRPr lang="en-CA"/>
          </a:p>
        </p:txBody>
      </p:sp>
    </p:spTree>
    <p:extLst>
      <p:ext uri="{BB962C8B-B14F-4D97-AF65-F5344CB8AC3E}">
        <p14:creationId xmlns:p14="http://schemas.microsoft.com/office/powerpoint/2010/main" val="93401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800">
                <a:latin typeface="+mn-lt"/>
              </a:rPr>
              <a:t>Where to go outside of business hours?</a:t>
            </a:r>
          </a:p>
        </p:txBody>
      </p:sp>
      <p:sp>
        <p:nvSpPr>
          <p:cNvPr id="3" name="Content Placeholder 2"/>
          <p:cNvSpPr>
            <a:spLocks noGrp="1"/>
          </p:cNvSpPr>
          <p:nvPr>
            <p:ph idx="1"/>
          </p:nvPr>
        </p:nvSpPr>
        <p:spPr>
          <a:xfrm>
            <a:off x="838200" y="1893569"/>
            <a:ext cx="10626090" cy="4599306"/>
          </a:xfrm>
        </p:spPr>
        <p:txBody>
          <a:bodyPr>
            <a:normAutofit/>
          </a:bodyPr>
          <a:lstStyle/>
          <a:p>
            <a:pPr marL="0" indent="0">
              <a:lnSpc>
                <a:spcPct val="100000"/>
              </a:lnSpc>
              <a:spcBef>
                <a:spcPts val="0"/>
              </a:spcBef>
              <a:spcAft>
                <a:spcPts val="600"/>
              </a:spcAft>
              <a:buNone/>
            </a:pPr>
            <a:r>
              <a:rPr lang="en-CA" sz="3000" b="1" u="sng">
                <a:latin typeface="+mn-lt"/>
              </a:rPr>
              <a:t>Off campus 24/7:</a:t>
            </a:r>
          </a:p>
          <a:p>
            <a:pPr>
              <a:lnSpc>
                <a:spcPct val="100000"/>
              </a:lnSpc>
              <a:spcBef>
                <a:spcPts val="0"/>
              </a:spcBef>
              <a:spcAft>
                <a:spcPts val="600"/>
              </a:spcAft>
            </a:pPr>
            <a:r>
              <a:rPr lang="en-CA" sz="3000" b="1">
                <a:latin typeface="+mn-lt"/>
              </a:rPr>
              <a:t>Good2Talk | Allo, </a:t>
            </a:r>
            <a:r>
              <a:rPr lang="en-CA" sz="3000" b="1" err="1">
                <a:latin typeface="+mn-lt"/>
              </a:rPr>
              <a:t>J’écoute</a:t>
            </a:r>
            <a:r>
              <a:rPr lang="en-CA" sz="3000" b="1">
                <a:latin typeface="+mn-lt"/>
              </a:rPr>
              <a:t> </a:t>
            </a:r>
            <a:r>
              <a:rPr lang="en-CA" sz="3000">
                <a:latin typeface="+mn-lt"/>
              </a:rPr>
              <a:t>(</a:t>
            </a:r>
            <a:r>
              <a:rPr lang="en-CA" sz="3000" u="sng">
                <a:solidFill>
                  <a:srgbClr val="0070C0"/>
                </a:solidFill>
                <a:latin typeface="+mn-lt"/>
              </a:rPr>
              <a:t>1-866-925-5454</a:t>
            </a:r>
            <a:r>
              <a:rPr lang="en-CA" sz="3000">
                <a:solidFill>
                  <a:schemeClr val="accent1">
                    <a:lumMod val="50000"/>
                  </a:schemeClr>
                </a:solidFill>
                <a:latin typeface="+mn-lt"/>
              </a:rPr>
              <a:t>)</a:t>
            </a:r>
          </a:p>
          <a:p>
            <a:pPr lvl="1">
              <a:lnSpc>
                <a:spcPct val="100000"/>
              </a:lnSpc>
              <a:spcBef>
                <a:spcPts val="0"/>
              </a:spcBef>
              <a:spcAft>
                <a:spcPts val="600"/>
              </a:spcAft>
            </a:pPr>
            <a:r>
              <a:rPr lang="en-CA" sz="3000">
                <a:latin typeface="+mn-lt"/>
              </a:rPr>
              <a:t>Free, confidential and anonymous helpline providing professional counselling, information and referrals for mental health, addictions and well-being to post-secondary students in Ontario, 24/7/365.</a:t>
            </a:r>
          </a:p>
          <a:p>
            <a:pPr>
              <a:lnSpc>
                <a:spcPct val="100000"/>
              </a:lnSpc>
              <a:spcBef>
                <a:spcPts val="0"/>
              </a:spcBef>
              <a:spcAft>
                <a:spcPts val="600"/>
              </a:spcAft>
            </a:pPr>
            <a:r>
              <a:rPr lang="en-CA" sz="3000" b="1">
                <a:latin typeface="+mn-lt"/>
              </a:rPr>
              <a:t>Connex</a:t>
            </a:r>
            <a:br>
              <a:rPr lang="en-CA" sz="3000">
                <a:latin typeface="+mn-lt"/>
              </a:rPr>
            </a:br>
            <a:r>
              <a:rPr lang="en-CA" sz="3000">
                <a:latin typeface="+mn-lt"/>
                <a:hlinkClick r:id="rId3"/>
              </a:rPr>
              <a:t>www.mentalhealthhelpline.ca</a:t>
            </a:r>
            <a:br>
              <a:rPr lang="en-CA" sz="3000">
                <a:latin typeface="+mn-lt"/>
              </a:rPr>
            </a:br>
            <a:r>
              <a:rPr lang="en-CA" sz="3000">
                <a:latin typeface="+mn-lt"/>
                <a:hlinkClick r:id="rId4"/>
              </a:rPr>
              <a:t>1-866-531-2600</a:t>
            </a:r>
            <a:endParaRPr lang="en-CA" sz="3000" b="1">
              <a:latin typeface="+mn-lt"/>
            </a:endParaRPr>
          </a:p>
          <a:p>
            <a:pPr marL="0" indent="0">
              <a:buNone/>
            </a:pPr>
            <a:endParaRPr lang="en-CA" sz="2200">
              <a:solidFill>
                <a:srgbClr val="990000"/>
              </a:solidFill>
            </a:endParaRPr>
          </a:p>
          <a:p>
            <a:endParaRPr lang="en-CA" sz="2200">
              <a:solidFill>
                <a:srgbClr val="990000"/>
              </a:solidFill>
            </a:endParaRPr>
          </a:p>
          <a:p>
            <a:pPr lvl="1"/>
            <a:endParaRPr lang="en-CA">
              <a:solidFill>
                <a:srgbClr val="990000"/>
              </a:solidFill>
            </a:endParaRPr>
          </a:p>
        </p:txBody>
      </p:sp>
    </p:spTree>
    <p:extLst>
      <p:ext uri="{BB962C8B-B14F-4D97-AF65-F5344CB8AC3E}">
        <p14:creationId xmlns:p14="http://schemas.microsoft.com/office/powerpoint/2010/main" val="1136034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800" dirty="0">
                <a:latin typeface="+mn-lt"/>
              </a:rPr>
              <a:t>Resources</a:t>
            </a:r>
          </a:p>
        </p:txBody>
      </p:sp>
      <p:pic>
        <p:nvPicPr>
          <p:cNvPr id="7" name="Picture 7" descr="WTI without Tag">
            <a:extLst>
              <a:ext uri="{FF2B5EF4-FFF2-40B4-BE49-F238E27FC236}">
                <a16:creationId xmlns:a16="http://schemas.microsoft.com/office/drawing/2014/main" id="{D1D3E211-F070-3148-9307-57E9099E2071}"/>
              </a:ext>
            </a:extLst>
          </p:cNvPr>
          <p:cNvPicPr>
            <a:picLocks noChangeAspect="1" noChangeArrowheads="1"/>
          </p:cNvPicPr>
          <p:nvPr/>
        </p:nvPicPr>
        <p:blipFill>
          <a:blip r:embed="rId3" cstate="print"/>
          <a:srcRect/>
          <a:stretch>
            <a:fillRect/>
          </a:stretch>
        </p:blipFill>
        <p:spPr>
          <a:xfrm>
            <a:off x="1373261" y="3062384"/>
            <a:ext cx="1578738" cy="900000"/>
          </a:xfrm>
          <a:prstGeom prst="rect">
            <a:avLst/>
          </a:prstGeom>
          <a:noFill/>
        </p:spPr>
      </p:pic>
      <p:pic>
        <p:nvPicPr>
          <p:cNvPr id="8" name="Picture 2" descr="http://www.workplacestrategiesformentalhealth.com/images/global/header/logo_0.gif">
            <a:extLst>
              <a:ext uri="{FF2B5EF4-FFF2-40B4-BE49-F238E27FC236}">
                <a16:creationId xmlns:a16="http://schemas.microsoft.com/office/drawing/2014/main" id="{1FC36529-3CE7-9644-9729-53861A13EBCE}"/>
              </a:ext>
            </a:extLst>
          </p:cNvPr>
          <p:cNvPicPr>
            <a:picLocks noChangeAspect="1" noChangeArrowheads="1"/>
          </p:cNvPicPr>
          <p:nvPr/>
        </p:nvPicPr>
        <p:blipFill>
          <a:blip r:embed="rId4" cstate="print"/>
          <a:srcRect/>
          <a:stretch>
            <a:fillRect/>
          </a:stretch>
        </p:blipFill>
        <p:spPr bwMode="auto">
          <a:xfrm>
            <a:off x="4267876" y="4974354"/>
            <a:ext cx="2886075" cy="533400"/>
          </a:xfrm>
          <a:prstGeom prst="rect">
            <a:avLst/>
          </a:prstGeom>
          <a:noFill/>
          <a:ln w="9525">
            <a:noFill/>
            <a:miter lim="800000"/>
            <a:headEnd/>
            <a:tailEnd/>
          </a:ln>
        </p:spPr>
      </p:pic>
      <p:pic>
        <p:nvPicPr>
          <p:cNvPr id="9" name="Picture 8">
            <a:extLst>
              <a:ext uri="{FF2B5EF4-FFF2-40B4-BE49-F238E27FC236}">
                <a16:creationId xmlns:a16="http://schemas.microsoft.com/office/drawing/2014/main" id="{CADCDBC0-A1BF-B946-9EE5-081F7C10AD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1887586"/>
            <a:ext cx="2527300" cy="735444"/>
          </a:xfrm>
          <a:prstGeom prst="rect">
            <a:avLst/>
          </a:prstGeom>
        </p:spPr>
      </p:pic>
      <p:pic>
        <p:nvPicPr>
          <p:cNvPr id="10" name="Picture 9" descr="cmha.png">
            <a:extLst>
              <a:ext uri="{FF2B5EF4-FFF2-40B4-BE49-F238E27FC236}">
                <a16:creationId xmlns:a16="http://schemas.microsoft.com/office/drawing/2014/main" id="{C259CEA2-1E26-F143-B62D-5F1EA1A1EC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0289" y="1955372"/>
            <a:ext cx="2374900" cy="749300"/>
          </a:xfrm>
          <a:prstGeom prst="rect">
            <a:avLst/>
          </a:prstGeom>
        </p:spPr>
      </p:pic>
      <p:pic>
        <p:nvPicPr>
          <p:cNvPr id="11" name="Picture 10">
            <a:extLst>
              <a:ext uri="{FF2B5EF4-FFF2-40B4-BE49-F238E27FC236}">
                <a16:creationId xmlns:a16="http://schemas.microsoft.com/office/drawing/2014/main" id="{716D33EB-2253-C543-BEF6-5B5400515582}"/>
              </a:ext>
            </a:extLst>
          </p:cNvPr>
          <p:cNvPicPr>
            <a:picLocks noChangeAspect="1"/>
          </p:cNvPicPr>
          <p:nvPr/>
        </p:nvPicPr>
        <p:blipFill rotWithShape="1">
          <a:blip r:embed="rId7">
            <a:extLst>
              <a:ext uri="{28A0092B-C50C-407E-A947-70E740481C1C}">
                <a14:useLocalDpi xmlns:a14="http://schemas.microsoft.com/office/drawing/2010/main" val="0"/>
              </a:ext>
            </a:extLst>
          </a:blip>
          <a:srcRect b="19850"/>
          <a:stretch/>
        </p:blipFill>
        <p:spPr>
          <a:xfrm>
            <a:off x="1069832" y="5645187"/>
            <a:ext cx="2014010" cy="1080000"/>
          </a:xfrm>
          <a:prstGeom prst="rect">
            <a:avLst/>
          </a:prstGeom>
        </p:spPr>
      </p:pic>
      <p:pic>
        <p:nvPicPr>
          <p:cNvPr id="12" name="Picture 11">
            <a:extLst>
              <a:ext uri="{FF2B5EF4-FFF2-40B4-BE49-F238E27FC236}">
                <a16:creationId xmlns:a16="http://schemas.microsoft.com/office/drawing/2014/main" id="{F6239448-6180-F046-97D8-202B0D716F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35624" y="3384272"/>
            <a:ext cx="900000" cy="900000"/>
          </a:xfrm>
          <a:prstGeom prst="rect">
            <a:avLst/>
          </a:prstGeom>
        </p:spPr>
      </p:pic>
      <p:pic>
        <p:nvPicPr>
          <p:cNvPr id="13" name="Picture 12">
            <a:extLst>
              <a:ext uri="{FF2B5EF4-FFF2-40B4-BE49-F238E27FC236}">
                <a16:creationId xmlns:a16="http://schemas.microsoft.com/office/drawing/2014/main" id="{78BD3E33-5C12-3741-BC3A-D5CCB1F6824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0042" b="11955"/>
          <a:stretch/>
        </p:blipFill>
        <p:spPr>
          <a:xfrm>
            <a:off x="4397892" y="3416725"/>
            <a:ext cx="2496216" cy="900000"/>
          </a:xfrm>
          <a:prstGeom prst="rect">
            <a:avLst/>
          </a:prstGeom>
        </p:spPr>
      </p:pic>
      <p:pic>
        <p:nvPicPr>
          <p:cNvPr id="14" name="Picture 13">
            <a:extLst>
              <a:ext uri="{FF2B5EF4-FFF2-40B4-BE49-F238E27FC236}">
                <a16:creationId xmlns:a16="http://schemas.microsoft.com/office/drawing/2014/main" id="{503FA47E-8771-5741-B98F-CC770F1BFEF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39790" y="2084636"/>
            <a:ext cx="2859010" cy="828000"/>
          </a:xfrm>
          <a:prstGeom prst="rect">
            <a:avLst/>
          </a:prstGeom>
        </p:spPr>
      </p:pic>
      <p:pic>
        <p:nvPicPr>
          <p:cNvPr id="15" name="Picture 14">
            <a:extLst>
              <a:ext uri="{FF2B5EF4-FFF2-40B4-BE49-F238E27FC236}">
                <a16:creationId xmlns:a16="http://schemas.microsoft.com/office/drawing/2014/main" id="{4F4CCB4D-D102-F941-B459-F23F988EBD2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92432" y="4431819"/>
            <a:ext cx="1842424" cy="90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27DC18C-DFC4-2342-965F-A7845A1B800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40454" y="4876497"/>
            <a:ext cx="3290341" cy="702814"/>
          </a:xfrm>
          <a:prstGeom prst="rect">
            <a:avLst/>
          </a:prstGeom>
        </p:spPr>
      </p:pic>
    </p:spTree>
    <p:extLst>
      <p:ext uri="{BB962C8B-B14F-4D97-AF65-F5344CB8AC3E}">
        <p14:creationId xmlns:p14="http://schemas.microsoft.com/office/powerpoint/2010/main" val="1093967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4068-81C3-4586-9D93-C63A637679EA}"/>
              </a:ext>
            </a:extLst>
          </p:cNvPr>
          <p:cNvSpPr>
            <a:spLocks noGrp="1"/>
          </p:cNvSpPr>
          <p:nvPr>
            <p:ph type="title"/>
          </p:nvPr>
        </p:nvSpPr>
        <p:spPr/>
        <p:txBody>
          <a:bodyPr>
            <a:normAutofit/>
          </a:bodyPr>
          <a:lstStyle/>
          <a:p>
            <a:r>
              <a:rPr lang="en-CA" sz="4800">
                <a:latin typeface="+mn-lt"/>
              </a:rPr>
              <a:t>Ways CICMH Can Support Your Learning</a:t>
            </a:r>
          </a:p>
        </p:txBody>
      </p:sp>
      <p:sp>
        <p:nvSpPr>
          <p:cNvPr id="6" name="Content Placeholder 5">
            <a:extLst>
              <a:ext uri="{FF2B5EF4-FFF2-40B4-BE49-F238E27FC236}">
                <a16:creationId xmlns:a16="http://schemas.microsoft.com/office/drawing/2014/main" id="{30F79F1A-33F1-4530-8DF7-00551F7CCBF8}"/>
              </a:ext>
            </a:extLst>
          </p:cNvPr>
          <p:cNvSpPr>
            <a:spLocks noGrp="1"/>
          </p:cNvSpPr>
          <p:nvPr>
            <p:ph idx="1"/>
          </p:nvPr>
        </p:nvSpPr>
        <p:spPr>
          <a:xfrm>
            <a:off x="838200" y="2016694"/>
            <a:ext cx="10515600" cy="4351338"/>
          </a:xfrm>
        </p:spPr>
        <p:txBody>
          <a:bodyPr/>
          <a:lstStyle/>
          <a:p>
            <a:r>
              <a:rPr lang="en-CA" sz="3000">
                <a:latin typeface="+mn-lt"/>
              </a:rPr>
              <a:t>Webinars</a:t>
            </a:r>
          </a:p>
          <a:p>
            <a:r>
              <a:rPr lang="en-CA" sz="3000">
                <a:latin typeface="+mn-lt"/>
              </a:rPr>
              <a:t>Conferences</a:t>
            </a:r>
          </a:p>
          <a:p>
            <a:r>
              <a:rPr lang="en-CA" sz="3000">
                <a:latin typeface="+mn-lt"/>
              </a:rPr>
              <a:t>Information sheets</a:t>
            </a:r>
          </a:p>
          <a:p>
            <a:r>
              <a:rPr lang="en-CA" sz="3000" dirty="0" err="1">
                <a:latin typeface="+mn-lt"/>
              </a:rPr>
              <a:t>CampusMentalHealth.ca</a:t>
            </a:r>
            <a:endParaRPr lang="en-CA" sz="3000">
              <a:latin typeface="+mn-lt"/>
            </a:endParaRPr>
          </a:p>
          <a:p>
            <a:r>
              <a:rPr lang="en-CA" sz="3000" dirty="0" err="1">
                <a:latin typeface="+mn-lt"/>
              </a:rPr>
              <a:t>MoreFeetOnTheGround.ca</a:t>
            </a:r>
            <a:endParaRPr lang="en-CA" sz="3000">
              <a:latin typeface="+mn-lt"/>
            </a:endParaRPr>
          </a:p>
          <a:p>
            <a:r>
              <a:rPr lang="en-CA" sz="3000">
                <a:latin typeface="+mn-lt"/>
              </a:rPr>
              <a:t>Mental Health Works training  </a:t>
            </a:r>
          </a:p>
          <a:p>
            <a:endParaRPr lang="en-CA"/>
          </a:p>
        </p:txBody>
      </p:sp>
    </p:spTree>
    <p:extLst>
      <p:ext uri="{BB962C8B-B14F-4D97-AF65-F5344CB8AC3E}">
        <p14:creationId xmlns:p14="http://schemas.microsoft.com/office/powerpoint/2010/main" val="2565478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B19F-14DE-4958-A8E9-74A787CE9BBE}"/>
              </a:ext>
            </a:extLst>
          </p:cNvPr>
          <p:cNvSpPr>
            <a:spLocks noGrp="1"/>
          </p:cNvSpPr>
          <p:nvPr>
            <p:ph type="title"/>
          </p:nvPr>
        </p:nvSpPr>
        <p:spPr/>
        <p:txBody>
          <a:bodyPr>
            <a:normAutofit/>
          </a:bodyPr>
          <a:lstStyle/>
          <a:p>
            <a:r>
              <a:rPr lang="en-CA" sz="4800">
                <a:latin typeface="+mn-lt"/>
              </a:rPr>
              <a:t>Tying it all Together</a:t>
            </a:r>
          </a:p>
        </p:txBody>
      </p:sp>
      <p:sp>
        <p:nvSpPr>
          <p:cNvPr id="3" name="Content Placeholder 2">
            <a:extLst>
              <a:ext uri="{FF2B5EF4-FFF2-40B4-BE49-F238E27FC236}">
                <a16:creationId xmlns:a16="http://schemas.microsoft.com/office/drawing/2014/main" id="{FFAC3A47-11F0-46A0-9CA5-E366D6AF7A5F}"/>
              </a:ext>
            </a:extLst>
          </p:cNvPr>
          <p:cNvSpPr>
            <a:spLocks noGrp="1"/>
          </p:cNvSpPr>
          <p:nvPr>
            <p:ph idx="1"/>
          </p:nvPr>
        </p:nvSpPr>
        <p:spPr>
          <a:xfrm>
            <a:off x="838200" y="2003045"/>
            <a:ext cx="10515600" cy="4351338"/>
          </a:xfrm>
        </p:spPr>
        <p:txBody>
          <a:bodyPr vert="horz" lIns="91440" tIns="45720" rIns="91440" bIns="45720" rtlCol="0" anchor="t">
            <a:normAutofit/>
          </a:bodyPr>
          <a:lstStyle/>
          <a:p>
            <a:r>
              <a:rPr lang="en-CA" sz="3000">
                <a:latin typeface="+mn-lt"/>
              </a:rPr>
              <a:t>What have you learned today?</a:t>
            </a:r>
          </a:p>
          <a:p>
            <a:pPr marL="0" indent="0">
              <a:buNone/>
            </a:pPr>
            <a:endParaRPr lang="en-CA" sz="3000" dirty="0">
              <a:latin typeface="+mn-lt"/>
            </a:endParaRPr>
          </a:p>
          <a:p>
            <a:r>
              <a:rPr lang="en-CA" sz="3000">
                <a:latin typeface="+mn-lt"/>
              </a:rPr>
              <a:t>How does your learning today apply to your </a:t>
            </a:r>
            <a:r>
              <a:rPr lang="en-CA" sz="3000" dirty="0">
                <a:latin typeface="+mn-lt"/>
              </a:rPr>
              <a:t>day-to-day</a:t>
            </a:r>
            <a:r>
              <a:rPr lang="en-CA" sz="3000">
                <a:latin typeface="+mn-lt"/>
              </a:rPr>
              <a:t> work?</a:t>
            </a:r>
          </a:p>
        </p:txBody>
      </p:sp>
    </p:spTree>
    <p:extLst>
      <p:ext uri="{BB962C8B-B14F-4D97-AF65-F5344CB8AC3E}">
        <p14:creationId xmlns:p14="http://schemas.microsoft.com/office/powerpoint/2010/main" val="916650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F0BA-7FDC-4720-A022-2692287700D2}"/>
              </a:ext>
            </a:extLst>
          </p:cNvPr>
          <p:cNvSpPr>
            <a:spLocks noGrp="1"/>
          </p:cNvSpPr>
          <p:nvPr>
            <p:ph type="title"/>
          </p:nvPr>
        </p:nvSpPr>
        <p:spPr>
          <a:xfrm>
            <a:off x="838200" y="267151"/>
            <a:ext cx="10515600" cy="1281113"/>
          </a:xfrm>
        </p:spPr>
        <p:txBody>
          <a:bodyPr>
            <a:noAutofit/>
          </a:bodyPr>
          <a:lstStyle/>
          <a:p>
            <a:r>
              <a:rPr lang="en-CA" sz="4800" dirty="0">
                <a:latin typeface="+mn-lt"/>
              </a:rPr>
              <a:t>What </a:t>
            </a:r>
            <a:r>
              <a:rPr lang="en-CA" sz="4800">
                <a:latin typeface="+mn-lt"/>
              </a:rPr>
              <a:t>are you going to </a:t>
            </a:r>
            <a:r>
              <a:rPr lang="en-CA" sz="4800" dirty="0">
                <a:latin typeface="+mn-lt"/>
              </a:rPr>
              <a:t>start-stop-continue</a:t>
            </a:r>
            <a:r>
              <a:rPr lang="en-CA" sz="4800">
                <a:latin typeface="+mn-lt"/>
              </a:rPr>
              <a:t>? </a:t>
            </a:r>
          </a:p>
        </p:txBody>
      </p:sp>
      <p:sp>
        <p:nvSpPr>
          <p:cNvPr id="5" name="Content Placeholder 4">
            <a:extLst>
              <a:ext uri="{FF2B5EF4-FFF2-40B4-BE49-F238E27FC236}">
                <a16:creationId xmlns:a16="http://schemas.microsoft.com/office/drawing/2014/main" id="{AE240E24-1623-40AD-B9D5-7522A047E332}"/>
              </a:ext>
            </a:extLst>
          </p:cNvPr>
          <p:cNvSpPr>
            <a:spLocks noGrp="1"/>
          </p:cNvSpPr>
          <p:nvPr>
            <p:ph idx="1"/>
          </p:nvPr>
        </p:nvSpPr>
        <p:spPr>
          <a:xfrm>
            <a:off x="838200" y="2117558"/>
            <a:ext cx="10515600" cy="4146764"/>
          </a:xfrm>
        </p:spPr>
        <p:txBody>
          <a:bodyPr>
            <a:normAutofit/>
          </a:bodyPr>
          <a:lstStyle/>
          <a:p>
            <a:r>
              <a:rPr lang="en-CA" sz="3000">
                <a:latin typeface="+mn-lt"/>
              </a:rPr>
              <a:t>Create your own plan</a:t>
            </a:r>
          </a:p>
        </p:txBody>
      </p:sp>
    </p:spTree>
    <p:extLst>
      <p:ext uri="{BB962C8B-B14F-4D97-AF65-F5344CB8AC3E}">
        <p14:creationId xmlns:p14="http://schemas.microsoft.com/office/powerpoint/2010/main" val="3715504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354A3-D5D4-4A10-928F-86A3887AD4A8}"/>
              </a:ext>
            </a:extLst>
          </p:cNvPr>
          <p:cNvSpPr>
            <a:spLocks noGrp="1"/>
          </p:cNvSpPr>
          <p:nvPr>
            <p:ph type="title"/>
          </p:nvPr>
        </p:nvSpPr>
        <p:spPr/>
        <p:txBody>
          <a:bodyPr>
            <a:normAutofit/>
          </a:bodyPr>
          <a:lstStyle/>
          <a:p>
            <a:r>
              <a:rPr lang="en-US" sz="4800">
                <a:latin typeface="+mn-lt"/>
              </a:rPr>
              <a:t>Contact Us</a:t>
            </a:r>
            <a:endParaRPr lang="en-CA" sz="4800">
              <a:latin typeface="+mn-lt"/>
            </a:endParaRPr>
          </a:p>
        </p:txBody>
      </p:sp>
      <p:sp>
        <p:nvSpPr>
          <p:cNvPr id="6" name="TextBox 5">
            <a:extLst>
              <a:ext uri="{FF2B5EF4-FFF2-40B4-BE49-F238E27FC236}">
                <a16:creationId xmlns:a16="http://schemas.microsoft.com/office/drawing/2014/main" id="{D90D5FA0-4295-44F3-B351-923E5202BE94}"/>
              </a:ext>
            </a:extLst>
          </p:cNvPr>
          <p:cNvSpPr txBox="1"/>
          <p:nvPr/>
        </p:nvSpPr>
        <p:spPr>
          <a:xfrm>
            <a:off x="204716" y="1868394"/>
            <a:ext cx="5709313" cy="2677656"/>
          </a:xfrm>
          <a:prstGeom prst="rect">
            <a:avLst/>
          </a:prstGeom>
          <a:noFill/>
        </p:spPr>
        <p:txBody>
          <a:bodyPr wrap="square" rtlCol="0">
            <a:spAutoFit/>
          </a:bodyPr>
          <a:lstStyle/>
          <a:p>
            <a:pPr algn="ctr"/>
            <a:r>
              <a:rPr lang="en-US" sz="2400" b="1" dirty="0" err="1">
                <a:solidFill>
                  <a:schemeClr val="tx1">
                    <a:lumMod val="75000"/>
                    <a:lumOff val="25000"/>
                  </a:schemeClr>
                </a:solidFill>
                <a:latin typeface="Calibri" charset="0"/>
                <a:ea typeface="Calibri" charset="0"/>
                <a:cs typeface="Calibri" charset="0"/>
              </a:rPr>
              <a:t>Marija</a:t>
            </a:r>
            <a:r>
              <a:rPr lang="en-US" sz="2400" b="1">
                <a:solidFill>
                  <a:schemeClr val="tx1">
                    <a:lumMod val="75000"/>
                    <a:lumOff val="25000"/>
                  </a:schemeClr>
                </a:solidFill>
                <a:latin typeface="Calibri" charset="0"/>
                <a:ea typeface="Calibri" charset="0"/>
                <a:cs typeface="Calibri" charset="0"/>
              </a:rPr>
              <a:t> </a:t>
            </a:r>
            <a:r>
              <a:rPr lang="en-US" sz="2400" b="1" dirty="0" err="1">
                <a:solidFill>
                  <a:schemeClr val="tx1">
                    <a:lumMod val="75000"/>
                    <a:lumOff val="25000"/>
                  </a:schemeClr>
                </a:solidFill>
                <a:latin typeface="Calibri" charset="0"/>
                <a:ea typeface="Calibri" charset="0"/>
                <a:cs typeface="Calibri" charset="0"/>
              </a:rPr>
              <a:t>Padjen</a:t>
            </a:r>
            <a:r>
              <a:rPr lang="en-US" sz="2400" b="1">
                <a:solidFill>
                  <a:schemeClr val="tx1">
                    <a:lumMod val="75000"/>
                    <a:lumOff val="25000"/>
                  </a:schemeClr>
                </a:solidFill>
                <a:latin typeface="Calibri" charset="0"/>
                <a:ea typeface="Calibri" charset="0"/>
                <a:cs typeface="Calibri" charset="0"/>
              </a:rPr>
              <a:t>, MSW</a:t>
            </a:r>
          </a:p>
          <a:p>
            <a:pPr algn="ctr"/>
            <a:r>
              <a:rPr lang="en-US" sz="2400">
                <a:solidFill>
                  <a:schemeClr val="tx1">
                    <a:lumMod val="75000"/>
                    <a:lumOff val="25000"/>
                  </a:schemeClr>
                </a:solidFill>
                <a:latin typeface="Calibri" charset="0"/>
                <a:ea typeface="Calibri" charset="0"/>
                <a:cs typeface="Calibri" charset="0"/>
              </a:rPr>
              <a:t>Director</a:t>
            </a:r>
          </a:p>
          <a:p>
            <a:pPr algn="ctr"/>
            <a:r>
              <a:rPr lang="en-US" sz="2400">
                <a:solidFill>
                  <a:srgbClr val="1CC1D7"/>
                </a:solidFill>
                <a:latin typeface="Calibri" charset="0"/>
                <a:ea typeface="Calibri" charset="0"/>
                <a:cs typeface="Calibri" charset="0"/>
                <a:hlinkClick r:id="rId3"/>
              </a:rPr>
              <a:t>mpadjen@campusmentalhealth.ca</a:t>
            </a:r>
            <a:endParaRPr lang="en-US" sz="2400">
              <a:solidFill>
                <a:srgbClr val="1CC1D7"/>
              </a:solidFill>
              <a:latin typeface="Calibri" charset="0"/>
              <a:ea typeface="Calibri" charset="0"/>
              <a:cs typeface="Calibri" charset="0"/>
            </a:endParaRPr>
          </a:p>
          <a:p>
            <a:pPr algn="ctr"/>
            <a:endParaRPr lang="en-US" sz="2400" b="1">
              <a:solidFill>
                <a:schemeClr val="tx1">
                  <a:lumMod val="75000"/>
                  <a:lumOff val="25000"/>
                </a:schemeClr>
              </a:solidFill>
              <a:latin typeface="Calibri" charset="0"/>
              <a:ea typeface="Calibri" charset="0"/>
              <a:cs typeface="Calibri" charset="0"/>
            </a:endParaRPr>
          </a:p>
          <a:p>
            <a:pPr algn="ctr"/>
            <a:r>
              <a:rPr lang="en-CA" sz="2400" b="1" dirty="0">
                <a:solidFill>
                  <a:srgbClr val="404040"/>
                </a:solidFill>
              </a:rPr>
              <a:t>Chris </a:t>
            </a:r>
            <a:r>
              <a:rPr lang="en-CA" sz="2400" b="1" dirty="0" err="1">
                <a:solidFill>
                  <a:srgbClr val="404040"/>
                </a:solidFill>
              </a:rPr>
              <a:t>Pankewich</a:t>
            </a:r>
            <a:endParaRPr lang="en-US" sz="2400" b="1" dirty="0">
              <a:solidFill>
                <a:srgbClr val="404040"/>
              </a:solidFill>
              <a:latin typeface="Calibri" charset="0"/>
              <a:ea typeface="Calibri" charset="0"/>
              <a:cs typeface="Calibri" charset="0"/>
            </a:endParaRPr>
          </a:p>
          <a:p>
            <a:pPr algn="ctr"/>
            <a:r>
              <a:rPr lang="en-US" sz="2400">
                <a:solidFill>
                  <a:schemeClr val="tx1">
                    <a:lumMod val="75000"/>
                    <a:lumOff val="25000"/>
                  </a:schemeClr>
                </a:solidFill>
                <a:latin typeface="Calibri" charset="0"/>
                <a:ea typeface="Calibri" charset="0"/>
                <a:cs typeface="Calibri" charset="0"/>
              </a:rPr>
              <a:t>Research and Knowledge </a:t>
            </a:r>
            <a:r>
              <a:rPr lang="en-US" sz="2400" dirty="0">
                <a:solidFill>
                  <a:schemeClr val="tx1">
                    <a:lumMod val="75000"/>
                    <a:lumOff val="25000"/>
                  </a:schemeClr>
                </a:solidFill>
                <a:latin typeface="Calibri" charset="0"/>
                <a:ea typeface="Calibri" charset="0"/>
                <a:cs typeface="Calibri" charset="0"/>
              </a:rPr>
              <a:t>Lead</a:t>
            </a:r>
            <a:endParaRPr lang="en-US" sz="2400">
              <a:solidFill>
                <a:schemeClr val="tx1">
                  <a:lumMod val="75000"/>
                  <a:lumOff val="25000"/>
                </a:schemeClr>
              </a:solidFill>
              <a:latin typeface="Calibri" charset="0"/>
              <a:ea typeface="Calibri" charset="0"/>
              <a:cs typeface="Calibri" charset="0"/>
            </a:endParaRPr>
          </a:p>
          <a:p>
            <a:pPr algn="ctr"/>
            <a:r>
              <a:rPr lang="en-US" sz="2400" dirty="0">
                <a:solidFill>
                  <a:srgbClr val="404040"/>
                </a:solidFill>
                <a:latin typeface="Calibri" charset="0"/>
                <a:ea typeface="Calibri" charset="0"/>
                <a:cs typeface="Calibri" charset="0"/>
                <a:hlinkClick r:id="rId4"/>
              </a:rPr>
              <a:t>cpankewich@campusmentalhealth.ca</a:t>
            </a:r>
            <a:r>
              <a:rPr lang="en-US" sz="2400" dirty="0">
                <a:solidFill>
                  <a:srgbClr val="404040"/>
                </a:solidFill>
                <a:latin typeface="Calibri" charset="0"/>
                <a:ea typeface="Calibri" charset="0"/>
                <a:cs typeface="Calibri" charset="0"/>
              </a:rPr>
              <a:t> </a:t>
            </a:r>
            <a:endParaRPr lang="en-CA" dirty="0">
              <a:solidFill>
                <a:srgbClr val="404040"/>
              </a:solidFill>
            </a:endParaRPr>
          </a:p>
        </p:txBody>
      </p:sp>
      <p:sp>
        <p:nvSpPr>
          <p:cNvPr id="7" name="TextBox 6">
            <a:extLst>
              <a:ext uri="{FF2B5EF4-FFF2-40B4-BE49-F238E27FC236}">
                <a16:creationId xmlns:a16="http://schemas.microsoft.com/office/drawing/2014/main" id="{66A00F8C-AC47-4FB5-9F45-2D95414B2AB9}"/>
              </a:ext>
            </a:extLst>
          </p:cNvPr>
          <p:cNvSpPr txBox="1"/>
          <p:nvPr/>
        </p:nvSpPr>
        <p:spPr>
          <a:xfrm>
            <a:off x="6050507" y="1868394"/>
            <a:ext cx="5741158" cy="2677656"/>
          </a:xfrm>
          <a:prstGeom prst="rect">
            <a:avLst/>
          </a:prstGeom>
          <a:noFill/>
        </p:spPr>
        <p:txBody>
          <a:bodyPr wrap="square" lIns="91440" tIns="45720" rIns="91440" bIns="45720" rtlCol="0" anchor="t">
            <a:spAutoFit/>
          </a:bodyPr>
          <a:lstStyle/>
          <a:p>
            <a:pPr algn="ctr"/>
            <a:r>
              <a:rPr lang="en-CA" sz="2400" b="1" dirty="0">
                <a:solidFill>
                  <a:schemeClr val="tx1">
                    <a:lumMod val="75000"/>
                    <a:lumOff val="25000"/>
                  </a:schemeClr>
                </a:solidFill>
                <a:cs typeface="Calibri"/>
              </a:rPr>
              <a:t>Cecilia </a:t>
            </a:r>
            <a:r>
              <a:rPr lang="en-CA" sz="2400" b="1" dirty="0" err="1">
                <a:solidFill>
                  <a:schemeClr val="tx1">
                    <a:lumMod val="75000"/>
                    <a:lumOff val="25000"/>
                  </a:schemeClr>
                </a:solidFill>
                <a:cs typeface="Calibri"/>
              </a:rPr>
              <a:t>Amoakohene</a:t>
            </a:r>
            <a:endParaRPr lang="en-US" b="1" dirty="0" err="1">
              <a:solidFill>
                <a:schemeClr val="tx1">
                  <a:lumMod val="75000"/>
                  <a:lumOff val="25000"/>
                </a:schemeClr>
              </a:solidFill>
            </a:endParaRPr>
          </a:p>
          <a:p>
            <a:pPr algn="ctr"/>
            <a:r>
              <a:rPr lang="en-US" sz="2400"/>
              <a:t> </a:t>
            </a:r>
            <a:r>
              <a:rPr lang="en-CA" sz="2400" b="1"/>
              <a:t> </a:t>
            </a:r>
            <a:r>
              <a:rPr lang="en-US" sz="2400" dirty="0"/>
              <a:t>Community Partnership </a:t>
            </a:r>
            <a:r>
              <a:rPr lang="en-US" sz="2400"/>
              <a:t>Coordinator</a:t>
            </a:r>
            <a:endParaRPr lang="en-US" sz="2400">
              <a:cs typeface="Calibri"/>
            </a:endParaRPr>
          </a:p>
          <a:p>
            <a:pPr algn="ctr"/>
            <a:r>
              <a:rPr lang="en-CA" sz="2400" dirty="0">
                <a:ea typeface="+mn-lt"/>
                <a:cs typeface="+mn-lt"/>
              </a:rPr>
              <a:t> </a:t>
            </a:r>
            <a:r>
              <a:rPr lang="en-CA" sz="2400" dirty="0">
                <a:ea typeface="+mn-lt"/>
                <a:cs typeface="+mn-lt"/>
                <a:hlinkClick r:id="rId5"/>
              </a:rPr>
              <a:t>camoakohene@campusmentalhealth.ca</a:t>
            </a:r>
            <a:r>
              <a:rPr lang="en-CA" sz="2400" dirty="0">
                <a:ea typeface="+mn-lt"/>
                <a:cs typeface="+mn-lt"/>
              </a:rPr>
              <a:t> </a:t>
            </a:r>
            <a:endParaRPr lang="en-CA"/>
          </a:p>
          <a:p>
            <a:pPr algn="ctr"/>
            <a:endParaRPr lang="en-CA" sz="2400"/>
          </a:p>
          <a:p>
            <a:pPr algn="ctr"/>
            <a:r>
              <a:rPr lang="en-CA" sz="2400" b="1" dirty="0">
                <a:solidFill>
                  <a:srgbClr val="404040"/>
                </a:solidFill>
              </a:rPr>
              <a:t>Anne </a:t>
            </a:r>
            <a:r>
              <a:rPr lang="en-CA" sz="2400" b="1" dirty="0" err="1">
                <a:solidFill>
                  <a:srgbClr val="404040"/>
                </a:solidFill>
              </a:rPr>
              <a:t>Mazile</a:t>
            </a:r>
            <a:endParaRPr lang="en-CA" sz="2400" b="1" dirty="0">
              <a:solidFill>
                <a:srgbClr val="404040"/>
              </a:solidFill>
            </a:endParaRPr>
          </a:p>
          <a:p>
            <a:pPr algn="ctr"/>
            <a:r>
              <a:rPr lang="en-CA" sz="2400"/>
              <a:t>Communication and </a:t>
            </a:r>
            <a:r>
              <a:rPr lang="en-CA" sz="2400" dirty="0"/>
              <a:t>Events Officer</a:t>
            </a:r>
            <a:endParaRPr lang="en-CA" sz="2400"/>
          </a:p>
          <a:p>
            <a:pPr algn="ctr"/>
            <a:r>
              <a:rPr lang="en-CA" sz="2400" dirty="0">
                <a:hlinkClick r:id="rId6"/>
              </a:rPr>
              <a:t>amazile@campusmentalhealth.ca</a:t>
            </a:r>
            <a:r>
              <a:rPr lang="en-CA" sz="2400" dirty="0"/>
              <a:t> </a:t>
            </a:r>
            <a:endParaRPr lang="en-CA" sz="2400"/>
          </a:p>
        </p:txBody>
      </p:sp>
      <p:sp>
        <p:nvSpPr>
          <p:cNvPr id="8" name="TextBox 7">
            <a:extLst>
              <a:ext uri="{FF2B5EF4-FFF2-40B4-BE49-F238E27FC236}">
                <a16:creationId xmlns:a16="http://schemas.microsoft.com/office/drawing/2014/main" id="{1B307207-33E5-4BC7-8C06-7B0A15D063A5}"/>
              </a:ext>
            </a:extLst>
          </p:cNvPr>
          <p:cNvSpPr txBox="1"/>
          <p:nvPr/>
        </p:nvSpPr>
        <p:spPr>
          <a:xfrm>
            <a:off x="3539319" y="5071487"/>
            <a:ext cx="5022376" cy="1200329"/>
          </a:xfrm>
          <a:prstGeom prst="rect">
            <a:avLst/>
          </a:prstGeom>
          <a:noFill/>
        </p:spPr>
        <p:txBody>
          <a:bodyPr wrap="square" rtlCol="0">
            <a:spAutoFit/>
          </a:bodyPr>
          <a:lstStyle/>
          <a:p>
            <a:pPr algn="ctr"/>
            <a:r>
              <a:rPr lang="en-US" sz="2400" b="1">
                <a:solidFill>
                  <a:schemeClr val="tx1">
                    <a:lumMod val="75000"/>
                    <a:lumOff val="25000"/>
                  </a:schemeClr>
                </a:solidFill>
                <a:latin typeface="Calibri" charset="0"/>
                <a:ea typeface="Calibri" charset="0"/>
                <a:cs typeface="Calibri" charset="0"/>
              </a:rPr>
              <a:t>Websites: </a:t>
            </a:r>
            <a:r>
              <a:rPr lang="en-US" sz="2400">
                <a:solidFill>
                  <a:srgbClr val="1CC1D7"/>
                </a:solidFill>
                <a:latin typeface="Calibri" charset="0"/>
                <a:ea typeface="Calibri" charset="0"/>
                <a:cs typeface="Calibri" charset="0"/>
                <a:hlinkClick r:id="rId7"/>
              </a:rPr>
              <a:t>www.campusmentalhealth.ca</a:t>
            </a:r>
            <a:endParaRPr lang="en-US" sz="2400">
              <a:solidFill>
                <a:srgbClr val="1CC1D7"/>
              </a:solidFill>
              <a:latin typeface="Calibri" charset="0"/>
              <a:ea typeface="Calibri" charset="0"/>
              <a:cs typeface="Calibri" charset="0"/>
            </a:endParaRPr>
          </a:p>
          <a:p>
            <a:pPr algn="ctr"/>
            <a:r>
              <a:rPr lang="en-US" sz="2400" u="sng">
                <a:solidFill>
                  <a:schemeClr val="accent1"/>
                </a:solidFill>
                <a:latin typeface="Calibri" charset="0"/>
                <a:ea typeface="Calibri" charset="0"/>
                <a:cs typeface="Calibri" charset="0"/>
              </a:rPr>
              <a:t>www.morefeetontheground.ca</a:t>
            </a:r>
          </a:p>
        </p:txBody>
      </p:sp>
    </p:spTree>
    <p:extLst>
      <p:ext uri="{BB962C8B-B14F-4D97-AF65-F5344CB8AC3E}">
        <p14:creationId xmlns:p14="http://schemas.microsoft.com/office/powerpoint/2010/main" val="2375839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4068-81C3-4586-9D93-C63A637679EA}"/>
              </a:ext>
            </a:extLst>
          </p:cNvPr>
          <p:cNvSpPr>
            <a:spLocks noGrp="1"/>
          </p:cNvSpPr>
          <p:nvPr>
            <p:ph type="title"/>
          </p:nvPr>
        </p:nvSpPr>
        <p:spPr>
          <a:xfrm>
            <a:off x="532262" y="242295"/>
            <a:ext cx="11259403" cy="1281113"/>
          </a:xfrm>
        </p:spPr>
        <p:txBody>
          <a:bodyPr>
            <a:noAutofit/>
          </a:bodyPr>
          <a:lstStyle/>
          <a:p>
            <a:pPr>
              <a:lnSpc>
                <a:spcPct val="100000"/>
              </a:lnSpc>
            </a:pPr>
            <a:r>
              <a:rPr lang="en-CA" sz="4800">
                <a:latin typeface="+mn-lt"/>
              </a:rPr>
              <a:t>Objectives: </a:t>
            </a:r>
            <a:r>
              <a:rPr lang="en-CA" sz="4400">
                <a:latin typeface="+mn-lt"/>
              </a:rPr>
              <a:t>Recognize, Respond, Refer, Reflect</a:t>
            </a:r>
            <a:endParaRPr lang="en-CA" sz="4800">
              <a:latin typeface="+mn-lt"/>
            </a:endParaRPr>
          </a:p>
        </p:txBody>
      </p:sp>
      <p:sp>
        <p:nvSpPr>
          <p:cNvPr id="5" name="Content Placeholder 4">
            <a:extLst>
              <a:ext uri="{FF2B5EF4-FFF2-40B4-BE49-F238E27FC236}">
                <a16:creationId xmlns:a16="http://schemas.microsoft.com/office/drawing/2014/main" id="{DD396CC5-9C36-44B6-9993-0C33DBF17925}"/>
              </a:ext>
            </a:extLst>
          </p:cNvPr>
          <p:cNvSpPr>
            <a:spLocks noGrp="1"/>
          </p:cNvSpPr>
          <p:nvPr>
            <p:ph idx="1"/>
          </p:nvPr>
        </p:nvSpPr>
        <p:spPr>
          <a:xfrm>
            <a:off x="532261" y="1835812"/>
            <a:ext cx="11095631" cy="4646874"/>
          </a:xfrm>
        </p:spPr>
        <p:txBody>
          <a:bodyPr>
            <a:normAutofit/>
          </a:bodyPr>
          <a:lstStyle/>
          <a:p>
            <a:pPr>
              <a:spcAft>
                <a:spcPts val="1200"/>
              </a:spcAft>
              <a:buFont typeface="Wingdings" panose="05000000000000000000" pitchFamily="2" charset="2"/>
              <a:buChar char="ü"/>
            </a:pPr>
            <a:r>
              <a:rPr lang="en-CA" sz="3000">
                <a:latin typeface="+mn-lt"/>
              </a:rPr>
              <a:t>Understand what mental health is and how it may affect a </a:t>
            </a:r>
            <a:br>
              <a:rPr lang="en-CA" sz="3000">
                <a:latin typeface="+mn-lt"/>
              </a:rPr>
            </a:br>
            <a:r>
              <a:rPr lang="en-CA" sz="3000">
                <a:latin typeface="+mn-lt"/>
              </a:rPr>
              <a:t>student </a:t>
            </a:r>
          </a:p>
          <a:p>
            <a:pPr>
              <a:spcAft>
                <a:spcPts val="1200"/>
              </a:spcAft>
              <a:buClr>
                <a:schemeClr val="tx1"/>
              </a:buClr>
              <a:buFont typeface="Wingdings" panose="05000000000000000000" pitchFamily="2" charset="2"/>
              <a:buChar char="ü"/>
            </a:pPr>
            <a:r>
              <a:rPr lang="en-CA" sz="3000" b="1" dirty="0">
                <a:solidFill>
                  <a:srgbClr val="279ACD"/>
                </a:solidFill>
                <a:latin typeface="+mn-lt"/>
              </a:rPr>
              <a:t>Recognize</a:t>
            </a:r>
            <a:r>
              <a:rPr lang="en-CA" sz="3000" dirty="0">
                <a:latin typeface="+mn-lt"/>
              </a:rPr>
              <a:t> the </a:t>
            </a:r>
            <a:r>
              <a:rPr lang="en-CA" sz="3000">
                <a:latin typeface="+mn-lt"/>
              </a:rPr>
              <a:t>signs that a student needs support</a:t>
            </a:r>
            <a:endParaRPr lang="en-CA" sz="3000" dirty="0">
              <a:latin typeface="+mn-lt"/>
            </a:endParaRPr>
          </a:p>
          <a:p>
            <a:pPr>
              <a:spcAft>
                <a:spcPts val="1200"/>
              </a:spcAft>
              <a:buFont typeface="Wingdings" panose="05000000000000000000" pitchFamily="2" charset="2"/>
              <a:buChar char="ü"/>
            </a:pPr>
            <a:r>
              <a:rPr lang="en-CA" sz="3000">
                <a:latin typeface="+mn-lt"/>
              </a:rPr>
              <a:t>Describe and practice ways of </a:t>
            </a:r>
            <a:r>
              <a:rPr lang="en-CA" sz="3000" b="1" dirty="0">
                <a:solidFill>
                  <a:srgbClr val="279ACD"/>
                </a:solidFill>
                <a:latin typeface="+mn-lt"/>
              </a:rPr>
              <a:t>responding</a:t>
            </a:r>
            <a:r>
              <a:rPr lang="en-CA" sz="3000">
                <a:latin typeface="+mn-lt"/>
              </a:rPr>
              <a:t> to students</a:t>
            </a:r>
          </a:p>
          <a:p>
            <a:pPr>
              <a:spcAft>
                <a:spcPts val="1200"/>
              </a:spcAft>
              <a:buFont typeface="Wingdings" panose="05000000000000000000" pitchFamily="2" charset="2"/>
              <a:buChar char="ü"/>
            </a:pPr>
            <a:r>
              <a:rPr lang="en-CA" sz="3000">
                <a:latin typeface="+mn-lt"/>
              </a:rPr>
              <a:t>Understand where to </a:t>
            </a:r>
            <a:r>
              <a:rPr lang="en-CA" sz="3000" b="1" dirty="0">
                <a:solidFill>
                  <a:srgbClr val="279ACD"/>
                </a:solidFill>
                <a:latin typeface="+mn-lt"/>
              </a:rPr>
              <a:t>refer</a:t>
            </a:r>
            <a:r>
              <a:rPr lang="en-CA" sz="3000">
                <a:solidFill>
                  <a:srgbClr val="FF0000"/>
                </a:solidFill>
                <a:latin typeface="+mn-lt"/>
              </a:rPr>
              <a:t> </a:t>
            </a:r>
            <a:r>
              <a:rPr lang="en-CA" sz="3000">
                <a:latin typeface="+mn-lt"/>
              </a:rPr>
              <a:t>and connect</a:t>
            </a:r>
            <a:r>
              <a:rPr lang="en-CA" sz="3000">
                <a:solidFill>
                  <a:srgbClr val="FF0000"/>
                </a:solidFill>
                <a:latin typeface="+mn-lt"/>
              </a:rPr>
              <a:t> </a:t>
            </a:r>
            <a:r>
              <a:rPr lang="en-CA" sz="3000">
                <a:latin typeface="+mn-lt"/>
              </a:rPr>
              <a:t>students to supports on campus</a:t>
            </a:r>
          </a:p>
          <a:p>
            <a:pPr>
              <a:spcAft>
                <a:spcPts val="1200"/>
              </a:spcAft>
              <a:buFont typeface="Wingdings" panose="05000000000000000000" pitchFamily="2" charset="2"/>
              <a:buChar char="ü"/>
            </a:pPr>
            <a:r>
              <a:rPr lang="en-CA" sz="3000">
                <a:latin typeface="+mn-lt"/>
              </a:rPr>
              <a:t>Gain tools for</a:t>
            </a:r>
            <a:r>
              <a:rPr lang="en-CA" sz="3000" dirty="0">
                <a:solidFill>
                  <a:srgbClr val="FF0000"/>
                </a:solidFill>
                <a:latin typeface="+mn-lt"/>
              </a:rPr>
              <a:t> </a:t>
            </a:r>
            <a:r>
              <a:rPr lang="en-CA" sz="3000" b="1" dirty="0">
                <a:solidFill>
                  <a:srgbClr val="279ACD"/>
                </a:solidFill>
                <a:latin typeface="+mn-lt"/>
              </a:rPr>
              <a:t>self-reflection</a:t>
            </a:r>
            <a:r>
              <a:rPr lang="en-CA" sz="3000" dirty="0">
                <a:solidFill>
                  <a:srgbClr val="FF0000"/>
                </a:solidFill>
                <a:latin typeface="+mn-lt"/>
              </a:rPr>
              <a:t> </a:t>
            </a:r>
            <a:r>
              <a:rPr lang="en-CA" sz="3000">
                <a:latin typeface="+mn-lt"/>
              </a:rPr>
              <a:t>after supporting a student</a:t>
            </a:r>
          </a:p>
          <a:p>
            <a:endParaRPr lang="en-CA"/>
          </a:p>
        </p:txBody>
      </p:sp>
    </p:spTree>
    <p:extLst>
      <p:ext uri="{BB962C8B-B14F-4D97-AF65-F5344CB8AC3E}">
        <p14:creationId xmlns:p14="http://schemas.microsoft.com/office/powerpoint/2010/main" val="2987310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840B0E7-930D-4EB0-B43C-93821C5D374C}"/>
              </a:ext>
            </a:extLst>
          </p:cNvPr>
          <p:cNvSpPr txBox="1">
            <a:spLocks/>
          </p:cNvSpPr>
          <p:nvPr/>
        </p:nvSpPr>
        <p:spPr>
          <a:xfrm>
            <a:off x="1283771" y="315202"/>
            <a:ext cx="9905009" cy="1325563"/>
          </a:xfrm>
          <a:prstGeom prst="rect">
            <a:avLst/>
          </a:prstGeom>
        </p:spPr>
        <p:txBody>
          <a:bodyPr>
            <a:noAutofit/>
          </a:bodyPr>
          <a:lst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a:lstStyle>
          <a:p>
            <a:r>
              <a:rPr lang="en-US" sz="3600" b="1" kern="0" dirty="0">
                <a:solidFill>
                  <a:srgbClr val="279ACD"/>
                </a:solidFill>
                <a:latin typeface="+mn-lt"/>
              </a:rPr>
              <a:t>Embracing the Mental Health Continuum</a:t>
            </a:r>
            <a:endParaRPr lang="en-CA" sz="3600" b="1" kern="0" dirty="0">
              <a:solidFill>
                <a:srgbClr val="279ACD"/>
              </a:solidFill>
              <a:latin typeface="+mn-lt"/>
            </a:endParaRPr>
          </a:p>
        </p:txBody>
      </p:sp>
      <p:grpSp>
        <p:nvGrpSpPr>
          <p:cNvPr id="3" name="Group 2">
            <a:extLst>
              <a:ext uri="{FF2B5EF4-FFF2-40B4-BE49-F238E27FC236}">
                <a16:creationId xmlns:a16="http://schemas.microsoft.com/office/drawing/2014/main" id="{149DFB9B-F3DD-4F92-8E1E-676030C2E3C1}"/>
              </a:ext>
            </a:extLst>
          </p:cNvPr>
          <p:cNvGrpSpPr/>
          <p:nvPr/>
        </p:nvGrpSpPr>
        <p:grpSpPr>
          <a:xfrm>
            <a:off x="2709554" y="1686559"/>
            <a:ext cx="6772892" cy="4324812"/>
            <a:chOff x="3133601" y="1690688"/>
            <a:chExt cx="6772892" cy="4324812"/>
          </a:xfrm>
        </p:grpSpPr>
        <p:sp>
          <p:nvSpPr>
            <p:cNvPr id="4" name="Arrow: Left-Right 3">
              <a:extLst>
                <a:ext uri="{FF2B5EF4-FFF2-40B4-BE49-F238E27FC236}">
                  <a16:creationId xmlns:a16="http://schemas.microsoft.com/office/drawing/2014/main" id="{1D853D60-6720-44F8-841B-CA2C0ACB38D9}"/>
                </a:ext>
              </a:extLst>
            </p:cNvPr>
            <p:cNvSpPr/>
            <p:nvPr/>
          </p:nvSpPr>
          <p:spPr>
            <a:xfrm>
              <a:off x="3133601" y="3402929"/>
              <a:ext cx="6772892" cy="570016"/>
            </a:xfrm>
            <a:prstGeom prst="leftRightArrow">
              <a:avLst/>
            </a:prstGeom>
            <a:gradFill flip="none" rotWithShape="1">
              <a:gsLst>
                <a:gs pos="86000">
                  <a:srgbClr val="279ACD"/>
                </a:gs>
                <a:gs pos="3000">
                  <a:srgbClr val="00B050"/>
                </a:gs>
                <a:gs pos="48000">
                  <a:srgbClr val="DBDBDC"/>
                </a:gs>
              </a:gsLst>
              <a:path path="circle">
                <a:fillToRect l="100000" t="100000"/>
              </a:path>
              <a:tileRect r="-100000" b="-100000"/>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dirty="0"/>
            </a:p>
          </p:txBody>
        </p:sp>
        <p:sp>
          <p:nvSpPr>
            <p:cNvPr id="5" name="Arrow: Left-Right 4">
              <a:extLst>
                <a:ext uri="{FF2B5EF4-FFF2-40B4-BE49-F238E27FC236}">
                  <a16:creationId xmlns:a16="http://schemas.microsoft.com/office/drawing/2014/main" id="{2D7CD4AB-FF15-4D21-9D61-6F9076BEBCA9}"/>
                </a:ext>
              </a:extLst>
            </p:cNvPr>
            <p:cNvSpPr/>
            <p:nvPr/>
          </p:nvSpPr>
          <p:spPr>
            <a:xfrm rot="16200000">
              <a:off x="4337355" y="3568086"/>
              <a:ext cx="4324812" cy="570016"/>
            </a:xfrm>
            <a:prstGeom prst="leftRightArrow">
              <a:avLst/>
            </a:prstGeom>
            <a:gradFill flip="none" rotWithShape="1">
              <a:gsLst>
                <a:gs pos="86000">
                  <a:srgbClr val="279ACD"/>
                </a:gs>
                <a:gs pos="3000">
                  <a:srgbClr val="00B050"/>
                </a:gs>
                <a:gs pos="48000">
                  <a:srgbClr val="DBDBDC"/>
                </a:gs>
              </a:gsLst>
              <a:path path="circle">
                <a:fillToRect l="100000" t="100000"/>
              </a:path>
              <a:tileRect r="-100000" b="-100000"/>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dirty="0"/>
            </a:p>
          </p:txBody>
        </p:sp>
      </p:grpSp>
      <p:sp>
        <p:nvSpPr>
          <p:cNvPr id="6" name="TextBox 5">
            <a:extLst>
              <a:ext uri="{FF2B5EF4-FFF2-40B4-BE49-F238E27FC236}">
                <a16:creationId xmlns:a16="http://schemas.microsoft.com/office/drawing/2014/main" id="{04076395-751A-48C1-B083-E37425132E5C}"/>
              </a:ext>
            </a:extLst>
          </p:cNvPr>
          <p:cNvSpPr txBox="1"/>
          <p:nvPr/>
        </p:nvSpPr>
        <p:spPr>
          <a:xfrm>
            <a:off x="4318166" y="1071237"/>
            <a:ext cx="3515096" cy="570016"/>
          </a:xfrm>
          <a:prstGeom prst="rect">
            <a:avLst/>
          </a:prstGeom>
        </p:spPr>
        <p:txBody>
          <a:bodyPr vert="horz" wrap="square" lIns="91440" tIns="45720" rIns="91440" bIns="45720" rtlCol="0" anchor="ctr">
            <a:normAutofit fontScale="77500" lnSpcReduction="20000"/>
          </a:bodyPr>
          <a:lstStyle/>
          <a:p>
            <a:pPr algn="ctr"/>
            <a:r>
              <a:rPr lang="en-US" sz="2700" b="1"/>
              <a:t>Maximum Mental Wellbeing</a:t>
            </a:r>
            <a:endParaRPr lang="en-CA" sz="2700" b="1"/>
          </a:p>
        </p:txBody>
      </p:sp>
      <p:sp>
        <p:nvSpPr>
          <p:cNvPr id="7" name="TextBox 6">
            <a:extLst>
              <a:ext uri="{FF2B5EF4-FFF2-40B4-BE49-F238E27FC236}">
                <a16:creationId xmlns:a16="http://schemas.microsoft.com/office/drawing/2014/main" id="{E94A3379-1BDE-4BFE-8560-9D26E0D98FB3}"/>
              </a:ext>
            </a:extLst>
          </p:cNvPr>
          <p:cNvSpPr txBox="1"/>
          <p:nvPr/>
        </p:nvSpPr>
        <p:spPr>
          <a:xfrm>
            <a:off x="4334004" y="6043542"/>
            <a:ext cx="3515096" cy="570016"/>
          </a:xfrm>
          <a:prstGeom prst="rect">
            <a:avLst/>
          </a:prstGeom>
        </p:spPr>
        <p:txBody>
          <a:bodyPr vert="horz" wrap="square" lIns="91440" tIns="45720" rIns="91440" bIns="45720" rtlCol="0" anchor="ctr">
            <a:normAutofit fontScale="77500" lnSpcReduction="20000"/>
          </a:bodyPr>
          <a:lstStyle/>
          <a:p>
            <a:pPr algn="ctr"/>
            <a:r>
              <a:rPr lang="en-US" sz="2700" b="1"/>
              <a:t>Minimum Mental Wellbeing</a:t>
            </a:r>
            <a:endParaRPr lang="en-CA" sz="2700" b="1"/>
          </a:p>
        </p:txBody>
      </p:sp>
      <p:sp>
        <p:nvSpPr>
          <p:cNvPr id="8" name="TextBox 7">
            <a:extLst>
              <a:ext uri="{FF2B5EF4-FFF2-40B4-BE49-F238E27FC236}">
                <a16:creationId xmlns:a16="http://schemas.microsoft.com/office/drawing/2014/main" id="{4D82422E-3322-4256-B82B-AC310E813291}"/>
              </a:ext>
            </a:extLst>
          </p:cNvPr>
          <p:cNvSpPr txBox="1"/>
          <p:nvPr/>
        </p:nvSpPr>
        <p:spPr>
          <a:xfrm>
            <a:off x="1328800" y="3424871"/>
            <a:ext cx="2177885" cy="570016"/>
          </a:xfrm>
          <a:prstGeom prst="rect">
            <a:avLst/>
          </a:prstGeom>
        </p:spPr>
        <p:txBody>
          <a:bodyPr vert="horz" wrap="square" lIns="91440" tIns="45720" rIns="91440" bIns="45720" rtlCol="0" anchor="ctr">
            <a:normAutofit fontScale="70000" lnSpcReduction="20000"/>
          </a:bodyPr>
          <a:lstStyle/>
          <a:p>
            <a:r>
              <a:rPr lang="en-US" sz="2700" b="1"/>
              <a:t>Formal</a:t>
            </a:r>
          </a:p>
          <a:p>
            <a:r>
              <a:rPr lang="en-US" sz="2700" b="1"/>
              <a:t>Diagnosis</a:t>
            </a:r>
          </a:p>
        </p:txBody>
      </p:sp>
      <p:sp>
        <p:nvSpPr>
          <p:cNvPr id="9" name="TextBox 8">
            <a:extLst>
              <a:ext uri="{FF2B5EF4-FFF2-40B4-BE49-F238E27FC236}">
                <a16:creationId xmlns:a16="http://schemas.microsoft.com/office/drawing/2014/main" id="{B6C9779E-EDED-4E41-B98D-E87B1D200102}"/>
              </a:ext>
            </a:extLst>
          </p:cNvPr>
          <p:cNvSpPr txBox="1"/>
          <p:nvPr/>
        </p:nvSpPr>
        <p:spPr>
          <a:xfrm>
            <a:off x="9592667" y="3398800"/>
            <a:ext cx="1534018" cy="570016"/>
          </a:xfrm>
          <a:prstGeom prst="rect">
            <a:avLst/>
          </a:prstGeom>
        </p:spPr>
        <p:txBody>
          <a:bodyPr vert="horz" wrap="square" lIns="91440" tIns="45720" rIns="91440" bIns="45720" rtlCol="0" anchor="ctr">
            <a:normAutofit fontScale="70000" lnSpcReduction="20000"/>
          </a:bodyPr>
          <a:lstStyle/>
          <a:p>
            <a:r>
              <a:rPr lang="en-US" sz="2700" b="1"/>
              <a:t>No </a:t>
            </a:r>
          </a:p>
          <a:p>
            <a:r>
              <a:rPr lang="en-US" sz="2700" b="1"/>
              <a:t>Diagnosis</a:t>
            </a:r>
          </a:p>
        </p:txBody>
      </p:sp>
      <p:sp>
        <p:nvSpPr>
          <p:cNvPr id="10" name="TextBox 9">
            <a:extLst>
              <a:ext uri="{FF2B5EF4-FFF2-40B4-BE49-F238E27FC236}">
                <a16:creationId xmlns:a16="http://schemas.microsoft.com/office/drawing/2014/main" id="{6BF7D60E-4B8E-4C16-BE65-64B97A982A3F}"/>
              </a:ext>
            </a:extLst>
          </p:cNvPr>
          <p:cNvSpPr txBox="1"/>
          <p:nvPr/>
        </p:nvSpPr>
        <p:spPr>
          <a:xfrm>
            <a:off x="2702748" y="1880955"/>
            <a:ext cx="2977737" cy="1608457"/>
          </a:xfrm>
          <a:prstGeom prst="rect">
            <a:avLst/>
          </a:prstGeom>
        </p:spPr>
        <p:txBody>
          <a:bodyPr vert="horz" wrap="square" lIns="91440" tIns="45720" rIns="91440" bIns="45720" rtlCol="0" anchor="ctr">
            <a:normAutofit/>
          </a:bodyPr>
          <a:lstStyle/>
          <a:p>
            <a:pPr algn="ctr"/>
            <a:r>
              <a:rPr lang="en-US" sz="1400"/>
              <a:t>A person with a formal mental health diagnosis but who is currently coping well and has positive mental wellbeing.</a:t>
            </a:r>
            <a:endParaRPr lang="en-CA" sz="1400"/>
          </a:p>
        </p:txBody>
      </p:sp>
      <p:sp>
        <p:nvSpPr>
          <p:cNvPr id="11" name="TextBox 10">
            <a:extLst>
              <a:ext uri="{FF2B5EF4-FFF2-40B4-BE49-F238E27FC236}">
                <a16:creationId xmlns:a16="http://schemas.microsoft.com/office/drawing/2014/main" id="{197A52E0-7B18-400E-BA4D-D9E04734EA93}"/>
              </a:ext>
            </a:extLst>
          </p:cNvPr>
          <p:cNvSpPr txBox="1"/>
          <p:nvPr/>
        </p:nvSpPr>
        <p:spPr>
          <a:xfrm>
            <a:off x="6432715" y="1866336"/>
            <a:ext cx="2977737" cy="1608457"/>
          </a:xfrm>
          <a:prstGeom prst="rect">
            <a:avLst/>
          </a:prstGeom>
        </p:spPr>
        <p:txBody>
          <a:bodyPr vert="horz" wrap="square" lIns="91440" tIns="45720" rIns="91440" bIns="45720" rtlCol="0" anchor="ctr">
            <a:normAutofit/>
          </a:bodyPr>
          <a:lstStyle/>
          <a:p>
            <a:pPr algn="ctr"/>
            <a:r>
              <a:rPr lang="en-US" sz="1400"/>
              <a:t>A person with no mental health diagnosis and positive mental wellbeing.</a:t>
            </a:r>
            <a:endParaRPr lang="en-CA" sz="1400"/>
          </a:p>
        </p:txBody>
      </p:sp>
      <p:sp>
        <p:nvSpPr>
          <p:cNvPr id="12" name="TextBox 11">
            <a:extLst>
              <a:ext uri="{FF2B5EF4-FFF2-40B4-BE49-F238E27FC236}">
                <a16:creationId xmlns:a16="http://schemas.microsoft.com/office/drawing/2014/main" id="{E2C0F92B-7819-4F9F-9D70-C2E0C24FA5C3}"/>
              </a:ext>
            </a:extLst>
          </p:cNvPr>
          <p:cNvSpPr txBox="1"/>
          <p:nvPr/>
        </p:nvSpPr>
        <p:spPr>
          <a:xfrm>
            <a:off x="2829297" y="3908890"/>
            <a:ext cx="2977737" cy="1608457"/>
          </a:xfrm>
          <a:prstGeom prst="rect">
            <a:avLst/>
          </a:prstGeom>
        </p:spPr>
        <p:txBody>
          <a:bodyPr vert="horz" wrap="square" lIns="91440" tIns="45720" rIns="91440" bIns="45720" rtlCol="0" anchor="ctr">
            <a:normAutofit/>
          </a:bodyPr>
          <a:lstStyle/>
          <a:p>
            <a:pPr algn="ctr"/>
            <a:r>
              <a:rPr lang="en-US" sz="1400"/>
              <a:t>A person with a formal mental health diagnosis and poor mental wellbeing.</a:t>
            </a:r>
            <a:endParaRPr lang="en-CA" sz="1400"/>
          </a:p>
        </p:txBody>
      </p:sp>
      <p:sp>
        <p:nvSpPr>
          <p:cNvPr id="13" name="TextBox 12">
            <a:extLst>
              <a:ext uri="{FF2B5EF4-FFF2-40B4-BE49-F238E27FC236}">
                <a16:creationId xmlns:a16="http://schemas.microsoft.com/office/drawing/2014/main" id="{054F0DF8-47FB-45A6-95C6-5B21D2132D45}"/>
              </a:ext>
            </a:extLst>
          </p:cNvPr>
          <p:cNvSpPr txBox="1"/>
          <p:nvPr/>
        </p:nvSpPr>
        <p:spPr>
          <a:xfrm>
            <a:off x="6364679" y="3908891"/>
            <a:ext cx="2977737" cy="1608457"/>
          </a:xfrm>
          <a:prstGeom prst="rect">
            <a:avLst/>
          </a:prstGeom>
        </p:spPr>
        <p:txBody>
          <a:bodyPr vert="horz" wrap="square" lIns="91440" tIns="45720" rIns="91440" bIns="45720" rtlCol="0" anchor="ctr">
            <a:normAutofit/>
          </a:bodyPr>
          <a:lstStyle/>
          <a:p>
            <a:pPr algn="ctr"/>
            <a:r>
              <a:rPr lang="en-US" sz="1400"/>
              <a:t>A person with no mental health diagnosis but currently has poor mental wellbeing.</a:t>
            </a:r>
            <a:endParaRPr lang="en-CA" sz="1400"/>
          </a:p>
        </p:txBody>
      </p:sp>
      <p:sp>
        <p:nvSpPr>
          <p:cNvPr id="14" name="TextBox 13">
            <a:extLst>
              <a:ext uri="{FF2B5EF4-FFF2-40B4-BE49-F238E27FC236}">
                <a16:creationId xmlns:a16="http://schemas.microsoft.com/office/drawing/2014/main" id="{5DADB632-8AFF-984D-9A8C-6C3CA639D8DE}"/>
              </a:ext>
            </a:extLst>
          </p:cNvPr>
          <p:cNvSpPr txBox="1"/>
          <p:nvPr/>
        </p:nvSpPr>
        <p:spPr>
          <a:xfrm>
            <a:off x="6432715" y="1608595"/>
            <a:ext cx="1879024" cy="369332"/>
          </a:xfrm>
          <a:prstGeom prst="rect">
            <a:avLst/>
          </a:prstGeom>
          <a:noFill/>
        </p:spPr>
        <p:txBody>
          <a:bodyPr wrap="square" rtlCol="0">
            <a:spAutoFit/>
          </a:bodyPr>
          <a:lstStyle/>
          <a:p>
            <a:r>
              <a:rPr lang="en-US" b="1" dirty="0">
                <a:solidFill>
                  <a:srgbClr val="21B865"/>
                </a:solidFill>
              </a:rPr>
              <a:t>Flourishing</a:t>
            </a:r>
          </a:p>
        </p:txBody>
      </p:sp>
      <p:sp>
        <p:nvSpPr>
          <p:cNvPr id="15" name="TextBox 14">
            <a:extLst>
              <a:ext uri="{FF2B5EF4-FFF2-40B4-BE49-F238E27FC236}">
                <a16:creationId xmlns:a16="http://schemas.microsoft.com/office/drawing/2014/main" id="{D696B8A4-AFAA-F745-AA9D-3269893D092B}"/>
              </a:ext>
            </a:extLst>
          </p:cNvPr>
          <p:cNvSpPr txBox="1"/>
          <p:nvPr/>
        </p:nvSpPr>
        <p:spPr>
          <a:xfrm>
            <a:off x="6432715" y="5632034"/>
            <a:ext cx="1879024" cy="369332"/>
          </a:xfrm>
          <a:prstGeom prst="rect">
            <a:avLst/>
          </a:prstGeom>
          <a:noFill/>
        </p:spPr>
        <p:txBody>
          <a:bodyPr wrap="square" rtlCol="0">
            <a:spAutoFit/>
          </a:bodyPr>
          <a:lstStyle/>
          <a:p>
            <a:r>
              <a:rPr lang="en-US" b="1" dirty="0">
                <a:solidFill>
                  <a:srgbClr val="279ACD"/>
                </a:solidFill>
              </a:rPr>
              <a:t>Languishing</a:t>
            </a:r>
          </a:p>
        </p:txBody>
      </p:sp>
    </p:spTree>
    <p:extLst>
      <p:ext uri="{BB962C8B-B14F-4D97-AF65-F5344CB8AC3E}">
        <p14:creationId xmlns:p14="http://schemas.microsoft.com/office/powerpoint/2010/main" val="280967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4068-81C3-4586-9D93-C63A637679EA}"/>
              </a:ext>
            </a:extLst>
          </p:cNvPr>
          <p:cNvSpPr>
            <a:spLocks noGrp="1"/>
          </p:cNvSpPr>
          <p:nvPr>
            <p:ph type="title"/>
          </p:nvPr>
        </p:nvSpPr>
        <p:spPr>
          <a:xfrm>
            <a:off x="493594" y="337828"/>
            <a:ext cx="10794242" cy="1281113"/>
          </a:xfrm>
        </p:spPr>
        <p:txBody>
          <a:bodyPr>
            <a:normAutofit/>
          </a:bodyPr>
          <a:lstStyle/>
          <a:p>
            <a:r>
              <a:rPr lang="en-CA" sz="4800"/>
              <a:t>ACTION: Recognize</a:t>
            </a:r>
          </a:p>
        </p:txBody>
      </p:sp>
      <p:sp>
        <p:nvSpPr>
          <p:cNvPr id="6" name="TextBox 5">
            <a:extLst>
              <a:ext uri="{FF2B5EF4-FFF2-40B4-BE49-F238E27FC236}">
                <a16:creationId xmlns:a16="http://schemas.microsoft.com/office/drawing/2014/main" id="{54E8CABE-80EB-4237-ACBC-0C37E5FAD88E}"/>
              </a:ext>
            </a:extLst>
          </p:cNvPr>
          <p:cNvSpPr txBox="1"/>
          <p:nvPr/>
        </p:nvSpPr>
        <p:spPr>
          <a:xfrm>
            <a:off x="493594" y="2265529"/>
            <a:ext cx="11204812" cy="3293209"/>
          </a:xfrm>
          <a:prstGeom prst="rect">
            <a:avLst/>
          </a:prstGeom>
          <a:noFill/>
        </p:spPr>
        <p:txBody>
          <a:bodyPr wrap="square" rtlCol="0">
            <a:spAutoFit/>
          </a:bodyPr>
          <a:lstStyle/>
          <a:p>
            <a:r>
              <a:rPr lang="en-US" sz="3000" b="1"/>
              <a:t>Indicators that could suggest that a student is experiencing difficulty:</a:t>
            </a:r>
          </a:p>
          <a:p>
            <a:endParaRPr lang="en-US" sz="1000" b="1"/>
          </a:p>
          <a:p>
            <a:pPr marL="342900" indent="-342900">
              <a:buAutoNum type="arabicPeriod"/>
            </a:pPr>
            <a:r>
              <a:rPr lang="en-US" sz="3000"/>
              <a:t>Physical Indicators</a:t>
            </a:r>
          </a:p>
          <a:p>
            <a:pPr marL="342900" indent="-342900">
              <a:buAutoNum type="arabicPeriod"/>
            </a:pPr>
            <a:r>
              <a:rPr lang="en-US" sz="3000"/>
              <a:t>Academic Indicators</a:t>
            </a:r>
          </a:p>
          <a:p>
            <a:pPr marL="342900" indent="-342900">
              <a:buAutoNum type="arabicPeriod"/>
            </a:pPr>
            <a:r>
              <a:rPr lang="en-US" sz="3000"/>
              <a:t>Behavioural Indicators</a:t>
            </a:r>
          </a:p>
          <a:p>
            <a:pPr marL="342900" indent="-342900">
              <a:buAutoNum type="arabicPeriod"/>
            </a:pPr>
            <a:r>
              <a:rPr lang="en-US" sz="3000"/>
              <a:t>Safety Indicators</a:t>
            </a:r>
          </a:p>
          <a:p>
            <a:pPr marL="342900" indent="-342900">
              <a:buAutoNum type="arabicPeriod"/>
            </a:pPr>
            <a:r>
              <a:rPr lang="en-US" sz="3000"/>
              <a:t>Emergency Indicators</a:t>
            </a:r>
          </a:p>
          <a:p>
            <a:pPr marL="342900" indent="-342900">
              <a:buAutoNum type="arabicPeriod"/>
            </a:pPr>
            <a:endParaRPr lang="en-CA"/>
          </a:p>
        </p:txBody>
      </p:sp>
    </p:spTree>
    <p:extLst>
      <p:ext uri="{BB962C8B-B14F-4D97-AF65-F5344CB8AC3E}">
        <p14:creationId xmlns:p14="http://schemas.microsoft.com/office/powerpoint/2010/main" val="4003971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Physical indicators that suggest that a student is experiencing difficulty.">
            <a:extLst>
              <a:ext uri="{FF2B5EF4-FFF2-40B4-BE49-F238E27FC236}">
                <a16:creationId xmlns:a16="http://schemas.microsoft.com/office/drawing/2014/main" id="{5CC1E255-6BA8-4F12-B5E8-CCDBB890D5B2}"/>
              </a:ext>
            </a:extLst>
          </p:cNvPr>
          <p:cNvGraphicFramePr>
            <a:graphicFrameLocks noGrp="1"/>
          </p:cNvGraphicFramePr>
          <p:nvPr>
            <p:ph idx="1"/>
            <p:extLst>
              <p:ext uri="{D42A27DB-BD31-4B8C-83A1-F6EECF244321}">
                <p14:modId xmlns:p14="http://schemas.microsoft.com/office/powerpoint/2010/main" val="41690415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683711D7-E488-44AA-BFF3-42A1201EC190}"/>
              </a:ext>
            </a:extLst>
          </p:cNvPr>
          <p:cNvSpPr>
            <a:spLocks noGrp="1"/>
          </p:cNvSpPr>
          <p:nvPr>
            <p:ph type="title"/>
          </p:nvPr>
        </p:nvSpPr>
        <p:spPr>
          <a:xfrm>
            <a:off x="493594" y="337828"/>
            <a:ext cx="10794242" cy="1281113"/>
          </a:xfrm>
        </p:spPr>
        <p:txBody>
          <a:bodyPr>
            <a:normAutofit/>
          </a:bodyPr>
          <a:lstStyle/>
          <a:p>
            <a:r>
              <a:rPr lang="en-CA" sz="4800"/>
              <a:t>ACTION: Recognize</a:t>
            </a:r>
          </a:p>
        </p:txBody>
      </p:sp>
    </p:spTree>
    <p:extLst>
      <p:ext uri="{BB962C8B-B14F-4D97-AF65-F5344CB8AC3E}">
        <p14:creationId xmlns:p14="http://schemas.microsoft.com/office/powerpoint/2010/main" val="218592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Academic indicators that suggest that a student is experiencing difficulty.">
            <a:extLst>
              <a:ext uri="{FF2B5EF4-FFF2-40B4-BE49-F238E27FC236}">
                <a16:creationId xmlns:a16="http://schemas.microsoft.com/office/drawing/2014/main" id="{5CC1E255-6BA8-4F12-B5E8-CCDBB890D5B2}"/>
              </a:ext>
            </a:extLst>
          </p:cNvPr>
          <p:cNvGraphicFramePr>
            <a:graphicFrameLocks noGrp="1"/>
          </p:cNvGraphicFramePr>
          <p:nvPr>
            <p:ph idx="1"/>
            <p:extLst>
              <p:ext uri="{D42A27DB-BD31-4B8C-83A1-F6EECF244321}">
                <p14:modId xmlns:p14="http://schemas.microsoft.com/office/powerpoint/2010/main" val="36148265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66661F56-9275-4540-9146-BE42E242E9EC}"/>
              </a:ext>
            </a:extLst>
          </p:cNvPr>
          <p:cNvSpPr>
            <a:spLocks noGrp="1"/>
          </p:cNvSpPr>
          <p:nvPr>
            <p:ph type="title"/>
          </p:nvPr>
        </p:nvSpPr>
        <p:spPr>
          <a:xfrm>
            <a:off x="493594" y="337828"/>
            <a:ext cx="10794242" cy="1281113"/>
          </a:xfrm>
        </p:spPr>
        <p:txBody>
          <a:bodyPr>
            <a:normAutofit/>
          </a:bodyPr>
          <a:lstStyle/>
          <a:p>
            <a:r>
              <a:rPr lang="en-CA" sz="4800"/>
              <a:t>ACTION: Recognize</a:t>
            </a:r>
          </a:p>
        </p:txBody>
      </p:sp>
    </p:spTree>
    <p:extLst>
      <p:ext uri="{BB962C8B-B14F-4D97-AF65-F5344CB8AC3E}">
        <p14:creationId xmlns:p14="http://schemas.microsoft.com/office/powerpoint/2010/main" val="1497391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Behavioural indicators that suggest that a student is experiencing difficulty.">
            <a:extLst>
              <a:ext uri="{FF2B5EF4-FFF2-40B4-BE49-F238E27FC236}">
                <a16:creationId xmlns:a16="http://schemas.microsoft.com/office/drawing/2014/main" id="{5CC1E255-6BA8-4F12-B5E8-CCDBB890D5B2}"/>
              </a:ext>
            </a:extLst>
          </p:cNvPr>
          <p:cNvGraphicFramePr>
            <a:graphicFrameLocks noGrp="1"/>
          </p:cNvGraphicFramePr>
          <p:nvPr>
            <p:ph idx="1"/>
            <p:extLst>
              <p:ext uri="{D42A27DB-BD31-4B8C-83A1-F6EECF244321}">
                <p14:modId xmlns:p14="http://schemas.microsoft.com/office/powerpoint/2010/main" val="38707606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a:extLst>
              <a:ext uri="{FF2B5EF4-FFF2-40B4-BE49-F238E27FC236}">
                <a16:creationId xmlns:a16="http://schemas.microsoft.com/office/drawing/2014/main" id="{5C654125-AEF2-442D-BC42-122FC48EB6DF}"/>
              </a:ext>
            </a:extLst>
          </p:cNvPr>
          <p:cNvSpPr>
            <a:spLocks noGrp="1"/>
          </p:cNvSpPr>
          <p:nvPr>
            <p:ph type="title"/>
          </p:nvPr>
        </p:nvSpPr>
        <p:spPr>
          <a:xfrm>
            <a:off x="493594" y="337828"/>
            <a:ext cx="10794242" cy="1281113"/>
          </a:xfrm>
        </p:spPr>
        <p:txBody>
          <a:bodyPr>
            <a:normAutofit/>
          </a:bodyPr>
          <a:lstStyle/>
          <a:p>
            <a:r>
              <a:rPr lang="en-CA" sz="4800"/>
              <a:t>ACTION: Recognize</a:t>
            </a:r>
          </a:p>
        </p:txBody>
      </p:sp>
    </p:spTree>
    <p:extLst>
      <p:ext uri="{BB962C8B-B14F-4D97-AF65-F5344CB8AC3E}">
        <p14:creationId xmlns:p14="http://schemas.microsoft.com/office/powerpoint/2010/main" val="4172319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27FA93B5D6184DA4180286C47FB252" ma:contentTypeVersion="12" ma:contentTypeDescription="Create a new document." ma:contentTypeScope="" ma:versionID="6e58dd2755508753ba8398fe0ce4a90f">
  <xsd:schema xmlns:xsd="http://www.w3.org/2001/XMLSchema" xmlns:xs="http://www.w3.org/2001/XMLSchema" xmlns:p="http://schemas.microsoft.com/office/2006/metadata/properties" xmlns:ns2="5451eeb3-7a28-4b6e-9829-0e6c004dc1bb" xmlns:ns3="21202671-567b-4ea3-a6d4-82e018bcc9a2" targetNamespace="http://schemas.microsoft.com/office/2006/metadata/properties" ma:root="true" ma:fieldsID="eba27804f7ae18fd6eb20792cd38fa8a" ns2:_="" ns3:_="">
    <xsd:import namespace="5451eeb3-7a28-4b6e-9829-0e6c004dc1bb"/>
    <xsd:import namespace="21202671-567b-4ea3-a6d4-82e018bcc9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51eeb3-7a28-4b6e-9829-0e6c004dc1b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202671-567b-4ea3-a6d4-82e018bcc9a2"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6A7B7E-9DC6-49F7-8FD5-94C17A564704}">
  <ds:schemaRefs>
    <ds:schemaRef ds:uri="21202671-567b-4ea3-a6d4-82e018bcc9a2"/>
    <ds:schemaRef ds:uri="5451eeb3-7a28-4b6e-9829-0e6c004dc1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928638-161B-4604-9D54-600D25888FCB}">
  <ds:schemaRefs>
    <ds:schemaRef ds:uri="http://schemas.microsoft.com/sharepoint/v3/contenttype/forms"/>
  </ds:schemaRefs>
</ds:datastoreItem>
</file>

<file path=customXml/itemProps3.xml><?xml version="1.0" encoding="utf-8"?>
<ds:datastoreItem xmlns:ds="http://schemas.openxmlformats.org/officeDocument/2006/customXml" ds:itemID="{F7AD14EA-A99C-4F1B-B402-1FA3FAC1B866}">
  <ds:schemaRefs>
    <ds:schemaRef ds:uri="21202671-567b-4ea3-a6d4-82e018bcc9a2"/>
    <ds:schemaRef ds:uri="5451eeb3-7a28-4b6e-9829-0e6c004dc1b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38</Slides>
  <Notes>37</Notes>
  <HiddenSlides>0</HiddenSlide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 MoreFeetOnTheGround.ca A Resource for Post-secondary</vt:lpstr>
      <vt:lpstr>MoreFeetOnTheGround.ca</vt:lpstr>
      <vt:lpstr>Adapted From</vt:lpstr>
      <vt:lpstr>Objectives: Recognize, Respond, Refer, Reflect</vt:lpstr>
      <vt:lpstr>PowerPoint Presentation</vt:lpstr>
      <vt:lpstr>ACTION: Recognize</vt:lpstr>
      <vt:lpstr>ACTION: Recognize</vt:lpstr>
      <vt:lpstr>ACTION: Recognize</vt:lpstr>
      <vt:lpstr>ACTION: Recognize</vt:lpstr>
      <vt:lpstr>ACTION: Recognize</vt:lpstr>
      <vt:lpstr>ACTION: Recognize</vt:lpstr>
      <vt:lpstr>ACTION: Respond</vt:lpstr>
      <vt:lpstr>TIME TO CHECK IN</vt:lpstr>
      <vt:lpstr>ACTION: Respond</vt:lpstr>
      <vt:lpstr>ACTION: Respond</vt:lpstr>
      <vt:lpstr>ACTION: Respond</vt:lpstr>
      <vt:lpstr>ACTION: Respond</vt:lpstr>
      <vt:lpstr>ACTION: Respond</vt:lpstr>
      <vt:lpstr>ACTION: Respond</vt:lpstr>
      <vt:lpstr>Practice: Responding</vt:lpstr>
      <vt:lpstr>ACTION: Referral</vt:lpstr>
      <vt:lpstr>Referral: What is available on your campus?</vt:lpstr>
      <vt:lpstr>Referral: What is available on your campus?</vt:lpstr>
      <vt:lpstr>What if someone does not want help?</vt:lpstr>
      <vt:lpstr>Key Messages</vt:lpstr>
      <vt:lpstr>Now It’s Your Turn</vt:lpstr>
      <vt:lpstr>Scenarios</vt:lpstr>
      <vt:lpstr>Reflect: Best Practices</vt:lpstr>
      <vt:lpstr>Reflect: Self-reflection</vt:lpstr>
      <vt:lpstr>Reflect: Self-reflection</vt:lpstr>
      <vt:lpstr>Wellness and Self-Care</vt:lpstr>
      <vt:lpstr>Where to go outside of business hours?</vt:lpstr>
      <vt:lpstr>Resources</vt:lpstr>
      <vt:lpstr>Ways CICMH Can Support Your Learning</vt:lpstr>
      <vt:lpstr>Tying it all Together</vt:lpstr>
      <vt:lpstr>What are you going to start-stop-continue? </vt:lpstr>
      <vt:lpstr>PowerPoint Presentation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Jovan Zimzovski</dc:creator>
  <cp:revision>19</cp:revision>
  <cp:lastPrinted>2017-11-20T18:57:46Z</cp:lastPrinted>
  <dcterms:created xsi:type="dcterms:W3CDTF">2017-11-08T16:54:35Z</dcterms:created>
  <dcterms:modified xsi:type="dcterms:W3CDTF">2021-05-11T19:08:38Z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0x0101007827FA93B5D6184DA4180286C47FB252</vt:lpwstr>
  </property>
</Properties>
</file>